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2" r:id="rId5"/>
  </p:sldMasterIdLst>
  <p:notesMasterIdLst>
    <p:notesMasterId r:id="rId51"/>
  </p:notesMasterIdLst>
  <p:handoutMasterIdLst>
    <p:handoutMasterId r:id="rId52"/>
  </p:handoutMasterIdLst>
  <p:sldIdLst>
    <p:sldId id="354" r:id="rId6"/>
    <p:sldId id="401" r:id="rId7"/>
    <p:sldId id="419" r:id="rId8"/>
    <p:sldId id="292" r:id="rId9"/>
    <p:sldId id="420" r:id="rId10"/>
    <p:sldId id="421" r:id="rId11"/>
    <p:sldId id="397" r:id="rId12"/>
    <p:sldId id="398" r:id="rId13"/>
    <p:sldId id="400" r:id="rId14"/>
    <p:sldId id="416" r:id="rId15"/>
    <p:sldId id="303" r:id="rId16"/>
    <p:sldId id="304" r:id="rId17"/>
    <p:sldId id="316" r:id="rId18"/>
    <p:sldId id="338" r:id="rId19"/>
    <p:sldId id="309" r:id="rId20"/>
    <p:sldId id="315" r:id="rId21"/>
    <p:sldId id="417" r:id="rId22"/>
    <p:sldId id="415" r:id="rId23"/>
    <p:sldId id="317" r:id="rId24"/>
    <p:sldId id="402" r:id="rId25"/>
    <p:sldId id="387" r:id="rId26"/>
    <p:sldId id="388" r:id="rId27"/>
    <p:sldId id="341" r:id="rId28"/>
    <p:sldId id="390" r:id="rId29"/>
    <p:sldId id="389" r:id="rId30"/>
    <p:sldId id="391" r:id="rId31"/>
    <p:sldId id="297" r:id="rId32"/>
    <p:sldId id="392" r:id="rId33"/>
    <p:sldId id="393" r:id="rId34"/>
    <p:sldId id="418" r:id="rId35"/>
    <p:sldId id="355" r:id="rId36"/>
    <p:sldId id="403" r:id="rId37"/>
    <p:sldId id="405" r:id="rId38"/>
    <p:sldId id="406" r:id="rId39"/>
    <p:sldId id="404" r:id="rId40"/>
    <p:sldId id="407" r:id="rId41"/>
    <p:sldId id="408" r:id="rId42"/>
    <p:sldId id="260" r:id="rId43"/>
    <p:sldId id="409" r:id="rId44"/>
    <p:sldId id="410" r:id="rId45"/>
    <p:sldId id="411" r:id="rId46"/>
    <p:sldId id="412" r:id="rId47"/>
    <p:sldId id="413" r:id="rId48"/>
    <p:sldId id="414" r:id="rId49"/>
    <p:sldId id="35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EF"/>
    <a:srgbClr val="024EA2"/>
    <a:srgbClr val="6BB745"/>
    <a:srgbClr val="174194"/>
    <a:srgbClr val="164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9" autoAdjust="0"/>
    <p:restoredTop sz="84921" autoAdjust="0"/>
  </p:normalViewPr>
  <p:slideViewPr>
    <p:cSldViewPr snapToGrid="0" snapToObjects="1">
      <p:cViewPr varScale="1">
        <p:scale>
          <a:sx n="87" d="100"/>
          <a:sy n="87" d="100"/>
        </p:scale>
        <p:origin x="118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68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B1550C7D-D079-4D10-97A0-918F22F377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B3F4185-E3C4-44A7-9309-C97D1C8CBF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CFA94-4B28-41BF-8DE1-7EAEEFF71797}" type="datetimeFigureOut">
              <a:rPr lang="hu-HU" smtClean="0"/>
              <a:t>2020. 07. 05.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FB68F03-B57C-4FD4-9AFA-AB94043676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B2E5253-9798-4700-B391-1BC7B7AAEF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9207B-AD10-4B00-A5A1-D6690C7D59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6639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EA756-BD24-1B47-9390-448DC521E8F4}" type="datetimeFigureOut">
              <a:rPr lang="en-US" smtClean="0"/>
              <a:t>7/5/20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2CEE8-0B49-3F42-AE17-BFB0B230F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19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https://hu.wikipedia.org/wiki/A_robotika_h%C3%A1rom_t%C3%B6rv%C3%A9nye</a:t>
            </a:r>
          </a:p>
          <a:p>
            <a:r>
              <a:rPr lang="hu-HU" dirty="0"/>
              <a:t>1. A robotnak nem szabad kárt okoznia emberi lényben vagy tétlenül tűrnie, hogy emberi lény bármilyen kárt szenvedjen.</a:t>
            </a:r>
          </a:p>
          <a:p>
            <a:r>
              <a:rPr lang="hu-HU" dirty="0"/>
              <a:t>2. A robot engedelmeskedni tartozik az emberi lények utasításainak, kivéve, ha ezek az utasítások az első törvény előírásaiba ütköznének.</a:t>
            </a:r>
          </a:p>
          <a:p>
            <a:r>
              <a:rPr lang="hu-HU" dirty="0"/>
              <a:t>3. A robot tartozik saját védelméről gondoskodni, amennyiben ez nem ütközik az első és második törvény előírásaiba.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06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Mit gondol a hallgatóság, merre halad a világ? Melyek azok ahol új alkalmazásokat várnak? Mikor érjük el a szingularitást, azaz, amikor a számítógépek okosabbak lesznek, mint az ember? </a:t>
            </a:r>
          </a:p>
          <a:p>
            <a:r>
              <a:rPr lang="hu-HU" dirty="0"/>
              <a:t>Minden technológiát lehet jól és rosszul használni, sokkal kevesebb a negatív használati eset, ugyanakkor azok nagyobb </a:t>
            </a:r>
            <a:r>
              <a:rPr lang="hu-HU" dirty="0" err="1"/>
              <a:t>médiaviszhangot</a:t>
            </a:r>
            <a:r>
              <a:rPr lang="hu-HU" dirty="0"/>
              <a:t> kapnak. A történelem ugyanakkor azt mondja, hogy ugyan sok esetben átesünk a ló túloldalára eleinte, egy-egy új technológia megjelenésekor, illetve azt látjuk, hogy szinte mindenre is jó, túl nagy felhajtást kerítünk a dolgoknak, idővel azonban megtaláljuk a technológia helyét, hogy az valóban segítsen. Rajtunk múlik minden. Néhány etikai kérdést azonban érdemes megbeszélni? Önjáró autó, Személyiségi jogok - GDPR, elveszik-e a gépek a munkánkat - vagy inkább hatékonyabbá teszik azt? A történelem megint azt mondja, hogy néhány embert ugyan hátrányosan érintett, de erre ma már képesek vagyunk felkészülni és fel is kell készülnünk. Másrészt számos veszélyes feladatot jó is lenne a gépekre bízni. Ezt is érdemes megbeszélni!</a:t>
            </a:r>
          </a:p>
          <a:p>
            <a:r>
              <a:rPr lang="hu-HU" dirty="0"/>
              <a:t>https://hu.wikipedia.org/wiki/Technol%C3%B3giai_szingularit%C3%A1s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62311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Mit gondol erről a hallgatóság?</a:t>
            </a:r>
          </a:p>
          <a:p>
            <a:r>
              <a:rPr lang="hu-HU" dirty="0"/>
              <a:t>További olvasnivalók:</a:t>
            </a:r>
          </a:p>
          <a:p>
            <a:r>
              <a:rPr lang="hu-HU" dirty="0"/>
              <a:t>http://elteonline.hu/tudomany/2017/09/27/mesterseges-intelligencia-alom-vagy-remalom/</a:t>
            </a:r>
          </a:p>
          <a:p>
            <a:r>
              <a:rPr lang="hu-HU" dirty="0"/>
              <a:t>https://qubit.hu/2018/01/03/mi-az-a-technologiai-szingularitas-es-mikor-jon-mar-el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8768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információk: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44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7/5/20 10:40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32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0866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Mit gondol a hallgatóság, merre halad a világ? Melyek azok ahol új alkalmazásokat várnak? Mikor érjük el a szingularitást, azaz, amikor a számítógépek okosabbak lesznek, mint az ember? </a:t>
            </a:r>
          </a:p>
          <a:p>
            <a:r>
              <a:rPr lang="hu-HU" dirty="0"/>
              <a:t>https://hu.wikipedia.org/wiki/Technol%C3%B3giai_szingularit%C3%A1s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26358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Mit gondol erről a hallgatóság?</a:t>
            </a:r>
          </a:p>
          <a:p>
            <a:r>
              <a:rPr lang="hu-HU" dirty="0"/>
              <a:t>További olvasnivalók:</a:t>
            </a:r>
          </a:p>
          <a:p>
            <a:r>
              <a:rPr lang="hu-HU" dirty="0"/>
              <a:t>http://elteonline.hu/tudomany/2017/09/27/mesterseges-intelligencia-alom-vagy-remalom/</a:t>
            </a:r>
          </a:p>
          <a:p>
            <a:r>
              <a:rPr lang="hu-HU" dirty="0"/>
              <a:t>https://qubit.hu/2018/01/03/mi-az-a-technologiai-szingularitas-es-mikor-jon-mar-el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8428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082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Forrás: Microsoft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70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/>
              <a:t>A </a:t>
            </a:r>
            <a:r>
              <a:rPr lang="en-US" sz="1200" dirty="0"/>
              <a:t>Nature-ben </a:t>
            </a:r>
            <a:r>
              <a:rPr lang="en-US" sz="1200" dirty="0" err="1"/>
              <a:t>publikálva</a:t>
            </a:r>
            <a:r>
              <a:rPr lang="hu-HU" sz="1200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36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/>
              <a:t>További érdekes kérdések, melyeket érdemes megbeszélni a hallgatókkal: Ki fogj fizetni a biztosítást? A tulajdonos vagy a gyártó / forgalmazó. Ki fogja fizetni az esetleges hibákért, kártérítésekért kiszabott büntetéseket, illetve melyik felet, miért terheli felelősség? A gyártó vagy az üzemeltető - tulajdonos?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19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A7992-CEF4-4E40-B3EC-3842659D2158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49335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841874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715251" y="2471458"/>
            <a:ext cx="4126624" cy="11726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700" b="1" baseline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PRESENTATION SLIDE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740191" y="3778112"/>
            <a:ext cx="3656120" cy="453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751328" y="4462225"/>
            <a:ext cx="3431022" cy="378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baseline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SPEAKER: ANOTHER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397" y="6356350"/>
            <a:ext cx="15090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C6CC35-9E77-E043-AA55-7F9B9B29F780}" type="datetime1">
              <a:rPr lang="en-GB" smtClean="0"/>
              <a:pPr/>
              <a:t>05/07/2020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CFAC09-9891-B14F-8C60-CFC3102B2D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98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1360943" y="6467128"/>
            <a:ext cx="3193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C2DE46A0-92A9-4CB6-B66D-C429D4C93DD8}" type="slidenum">
              <a:rPr lang="en-GB" sz="900" smtClean="0">
                <a:solidFill>
                  <a:srgbClr val="FFFFFF"/>
                </a:solidFill>
                <a:latin typeface="Titillium" pitchFamily="50" charset="0"/>
              </a:rPr>
              <a:pPr algn="ctr"/>
              <a:t>‹#›</a:t>
            </a:fld>
            <a:endParaRPr lang="en-GB" sz="900" dirty="0">
              <a:solidFill>
                <a:srgbClr val="FFFFFF"/>
              </a:solidFill>
              <a:latin typeface="Titillium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3" y="541719"/>
            <a:ext cx="7872908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3393" y="1196976"/>
            <a:ext cx="7872908" cy="4176713"/>
          </a:xfrm>
          <a:prstGeom prst="rect">
            <a:avLst/>
          </a:prstGeom>
        </p:spPr>
        <p:txBody>
          <a:bodyPr/>
          <a:lstStyle>
            <a:lvl1pPr marL="0" indent="-180000">
              <a:lnSpc>
                <a:spcPct val="113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480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2pPr>
            <a:lvl3pPr indent="-180000">
              <a:lnSpc>
                <a:spcPct val="113000"/>
              </a:lnSpc>
              <a:buClr>
                <a:schemeClr val="tx2"/>
              </a:buClr>
              <a:defRPr sz="2000" baseline="0"/>
            </a:lvl3pPr>
            <a:lvl4pPr marL="16002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4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sz="2000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52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30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998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6354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Ür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hu-HU" baseline="0"/>
              <a:t>Kép beszúrásához kattintson az ikonra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9" y="6465383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5"/>
            <a:ext cx="8804365" cy="1311128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1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85927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392" y="20190"/>
            <a:ext cx="10972800" cy="590931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916" y="1690688"/>
            <a:ext cx="11542195" cy="1870769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7644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97803" y="192881"/>
            <a:ext cx="10602518" cy="946528"/>
          </a:xfrm>
          <a:prstGeom prst="rect">
            <a:avLst/>
          </a:prstGeom>
          <a:solidFill>
            <a:srgbClr val="00A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91679" y="192880"/>
            <a:ext cx="9577084" cy="946529"/>
          </a:xfrm>
        </p:spPr>
        <p:txBody>
          <a:bodyPr/>
          <a:lstStyle>
            <a:lvl1pPr algn="l">
              <a:defRPr>
                <a:solidFill>
                  <a:srgbClr val="FFFEFF"/>
                </a:solidFill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11569" y="1315622"/>
            <a:ext cx="10588752" cy="4736186"/>
          </a:xfrm>
        </p:spPr>
        <p:txBody>
          <a:bodyPr anchor="t"/>
          <a:lstStyle>
            <a:lvl1pPr>
              <a:spcBef>
                <a:spcPts val="0"/>
              </a:spcBef>
              <a:defRPr sz="2200"/>
            </a:lvl1pPr>
            <a:lvl2pPr>
              <a:defRPr sz="2000"/>
            </a:lvl2pPr>
            <a:lvl3pPr>
              <a:defRPr sz="1600"/>
            </a:lvl3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2C8E9A62-D1E9-4A62-88B6-97CE11E1EB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569010" y="31668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3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37322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82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rgbClr val="00A4EF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9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126869"/>
            <a:chOff x="3259545" y="1186483"/>
            <a:chExt cx="5666145" cy="4126869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12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7/5/20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00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959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5466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964" y="6356350"/>
            <a:ext cx="1528319" cy="365125"/>
          </a:xfrm>
        </p:spPr>
        <p:txBody>
          <a:bodyPr/>
          <a:lstStyle/>
          <a:p>
            <a:fld id="{B8E49ED0-4378-184F-BAC9-EC5E0D3E65AD}" type="datetime1">
              <a:rPr lang="en-GB" smtClean="0"/>
              <a:t>05/07/2020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199474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4846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68447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6804"/>
            <a:ext cx="10515600" cy="838030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3316"/>
            <a:ext cx="10515600" cy="49858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83B829A4-4E44-47BB-849D-02B28621F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147575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645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29939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60402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7218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3933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39450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40926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6003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8365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181601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05/07/2020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675096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0027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6779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05/07/2020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981814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>
            <a:extLst>
              <a:ext uri="{FF2B5EF4-FFF2-40B4-BE49-F238E27FC236}">
                <a16:creationId xmlns:a16="http://schemas.microsoft.com/office/drawing/2014/main" id="{37332630-382A-456F-B848-0C995D514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96374" y="0"/>
            <a:ext cx="13988374" cy="810143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05/07/2020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65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82B8DC-099D-4B7F-8078-5DB766A53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3200" y="2705100"/>
            <a:ext cx="5638800" cy="41529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05/07/2020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B64EBD-FA9E-4DFE-A04F-0632404FA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42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350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1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23393" y="541719"/>
            <a:ext cx="8359672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394" y="1196979"/>
            <a:ext cx="8328541" cy="4176713"/>
          </a:xfrm>
          <a:prstGeom prst="rect">
            <a:avLst/>
          </a:prstGeom>
        </p:spPr>
        <p:txBody>
          <a:bodyPr/>
          <a:lstStyle>
            <a:lvl1pPr marL="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  <a:lvl2pPr marL="647984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latin typeface="Titillium" charset="0"/>
                <a:ea typeface="Titillium" charset="0"/>
                <a:cs typeface="Titillium" charset="0"/>
              </a:defRPr>
            </a:lvl2pPr>
            <a:lvl3pPr indent="-179996">
              <a:lnSpc>
                <a:spcPct val="113000"/>
              </a:lnSpc>
              <a:buClr>
                <a:schemeClr val="tx2"/>
              </a:buClr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3pPr>
            <a:lvl4pPr marL="160016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>
                <a:latin typeface="Titillium" charset="0"/>
                <a:ea typeface="Titillium" charset="0"/>
                <a:cs typeface="Titillium" charset="0"/>
              </a:defRPr>
            </a:lvl4pPr>
            <a:lvl5pPr marL="1828754" indent="0">
              <a:buNone/>
              <a:defRPr/>
            </a:lvl5pPr>
            <a:lvl6pPr marL="2285943" indent="0">
              <a:buNone/>
              <a:defRPr/>
            </a:lvl6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52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E39A-1595-2A46-A5F2-0C90A4649103}" type="datetime1">
              <a:rPr lang="en-GB" smtClean="0"/>
              <a:t>05/07/2020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7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0" r:id="rId5"/>
    <p:sldLayoutId id="2147483661" r:id="rId6"/>
    <p:sldLayoutId id="2147483658" r:id="rId7"/>
    <p:sldLayoutId id="2147483671" r:id="rId8"/>
    <p:sldLayoutId id="2147483672" r:id="rId9"/>
    <p:sldLayoutId id="2147483673" r:id="rId10"/>
    <p:sldLayoutId id="2147483677" r:id="rId11"/>
    <p:sldLayoutId id="2147483678" r:id="rId12"/>
    <p:sldLayoutId id="2147483681" r:id="rId13"/>
    <p:sldLayoutId id="2147483695" r:id="rId14"/>
    <p:sldLayoutId id="2147483697" r:id="rId15"/>
    <p:sldLayoutId id="2147483696" r:id="rId16"/>
    <p:sldLayoutId id="2147483694" r:id="rId17"/>
    <p:sldLayoutId id="2147483698" r:id="rId18"/>
    <p:sldLayoutId id="2147483699" r:id="rId19"/>
    <p:sldLayoutId id="214748370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0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moralmachine.mit.edu/" TargetMode="Externa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18-0637-6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fWOkU4bVP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www.youtube.com/watch?v=1uIzS1uCOcE" TargetMode="Externa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gP4ZNUHdwp8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92qDfT8pENs?feature=oembe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tlOIHko8yS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docs.google.com/spreadsheets/d/e/2PACX-1vRPiprOaC3HsCf5Tuum8bRfzYUiKLRqJmbOoC-32JorNdfyTiRRsR7Ea5eWtvsWzuxo8bjOxCG84dAg/pubhtml" TargetMode="Externa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xOCurBYI_gY?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becominghuman.ai/cheat-sheets-for-ai-neural-networks-machine-learning-deep-learning-big-data-678c51b4b463" TargetMode="Externa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www.youtube.com/watch?v=CS4cs9xVecg&amp;list=PLkDaE6sCZn6Ec-XTbcX1uRg2_u4xOEky0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youtube.com/watch?v=cbeTc-Urqak&amp;list=PLoRl3Ht4JOcdU872GhiYWf6jwrk_SNhz9" TargetMode="Externa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youtube.com/watch?v=NfnWJUyUJYU&amp;list=PLkt2uSq6rBVctENoVBg1TpCC7OQi31AlC" TargetMode="Externa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www.youtube.com/watch?v=TjZBTDzGeGg" TargetMode="Externa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cs231n.stanford.edu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pythonprogramming.net/introduction-deep-learning-python-tensorflow-keras/" TargetMode="Externa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igitalisjoletprogram.hu/hu/tartalom/mesterseges-intelligencia-koalicio" TargetMode="Externa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13063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4" y="4253573"/>
            <a:ext cx="3836432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hu-HU" sz="2800" dirty="0"/>
              <a:t>Etika</a:t>
            </a:r>
          </a:p>
          <a:p>
            <a:pPr lvl="0" algn="ctr">
              <a:lnSpc>
                <a:spcPct val="90000"/>
              </a:lnSpc>
            </a:pPr>
            <a:r>
              <a:rPr lang="hu-HU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Hogyan tovább</a:t>
            </a:r>
            <a:endParaRPr lang="en-US" sz="26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9" y="3280603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23129" y="2490156"/>
            <a:ext cx="8804365" cy="1421928"/>
          </a:xfrm>
        </p:spPr>
        <p:txBody>
          <a:bodyPr/>
          <a:lstStyle/>
          <a:p>
            <a:r>
              <a:rPr lang="hu-HU" sz="4800" dirty="0"/>
              <a:t>Mesterséges Intelligencia</a:t>
            </a:r>
            <a:endParaRPr lang="en-US" sz="4800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E72153A-B9F5-4741-B1A4-56D7D12773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994" y="4677853"/>
            <a:ext cx="9461500" cy="480131"/>
          </a:xfrm>
        </p:spPr>
        <p:txBody>
          <a:bodyPr/>
          <a:lstStyle/>
          <a:p>
            <a:pPr marL="0" indent="0">
              <a:buNone/>
            </a:pP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F0A33661-6445-46A9-9465-A8CF14D27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További etikai megfontolások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C7CFCEBC-8F03-4BD5-97A1-D71D0F35D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8B96D2D-3E3D-4E9F-B60F-235AEE22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11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1895ED36-38BE-4A40-AB66-087B50FC5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/>
              <a:t>Moral Machine</a:t>
            </a:r>
          </a:p>
        </p:txBody>
      </p:sp>
      <p:pic>
        <p:nvPicPr>
          <p:cNvPr id="12290" name="Picture 2" descr="Image result for mit moral machine">
            <a:hlinkClick r:id="rId2"/>
            <a:extLst>
              <a:ext uri="{FF2B5EF4-FFF2-40B4-BE49-F238E27FC236}">
                <a16:creationId xmlns:a16="http://schemas.microsoft.com/office/drawing/2014/main" id="{EE217424-41A8-4D17-99B0-B6A823D9F8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686763" y="1169308"/>
            <a:ext cx="8502265" cy="4251133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 helye 5">
            <a:extLst>
              <a:ext uri="{FF2B5EF4-FFF2-40B4-BE49-F238E27FC236}">
                <a16:creationId xmlns:a16="http://schemas.microsoft.com/office/drawing/2014/main" id="{C0702B0D-231D-4A44-8EF1-DB9BB8CA5E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14400" y="5543552"/>
            <a:ext cx="10668000" cy="1314448"/>
          </a:xfrm>
        </p:spPr>
        <p:txBody>
          <a:bodyPr vert="horz" lIns="91440" tIns="0" rIns="91440" bIns="45720" rtlCol="0"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Massachusetts Institute of Technology </a:t>
            </a:r>
            <a:r>
              <a:rPr lang="hu-HU" sz="2400" dirty="0"/>
              <a:t>nagy</a:t>
            </a:r>
            <a:r>
              <a:rPr lang="en-US" sz="2400" dirty="0"/>
              <a:t> </a:t>
            </a:r>
            <a:r>
              <a:rPr lang="en-US" sz="2400" dirty="0" err="1"/>
              <a:t>volumenű</a:t>
            </a:r>
            <a:r>
              <a:rPr lang="en-US" sz="2400" dirty="0"/>
              <a:t> </a:t>
            </a:r>
            <a:r>
              <a:rPr lang="en-US" sz="2400" dirty="0" err="1"/>
              <a:t>kutatása</a:t>
            </a:r>
            <a:r>
              <a:rPr lang="hu-HU" sz="2400" dirty="0"/>
              <a:t>, önvezető járművekhez.</a:t>
            </a:r>
          </a:p>
          <a:p>
            <a:pPr>
              <a:lnSpc>
                <a:spcPct val="100000"/>
              </a:lnSpc>
            </a:pPr>
            <a:r>
              <a:rPr lang="hu-HU" sz="2400" dirty="0"/>
              <a:t>A felhasználóknak, mint autóvezetőknek dönteniük kell, hogy adott szituációban melyik „végzetes” megoldást választják.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1140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B6375FB-8FD1-48BC-B661-1B31049B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3700" dirty="0"/>
              <a:t>És a</a:t>
            </a:r>
            <a:r>
              <a:rPr lang="en-US" sz="3700" dirty="0"/>
              <a:t>z </a:t>
            </a:r>
            <a:r>
              <a:rPr lang="en-US" sz="3700" dirty="0" err="1"/>
              <a:t>eredmény</a:t>
            </a:r>
            <a:r>
              <a:rPr lang="hu-HU" sz="3700" dirty="0" err="1"/>
              <a:t>ek</a:t>
            </a:r>
            <a:endParaRPr lang="en-US" sz="3700" dirty="0"/>
          </a:p>
        </p:txBody>
      </p:sp>
      <p:pic>
        <p:nvPicPr>
          <p:cNvPr id="13314" name="Picture 2" descr="Image result for moral machine results">
            <a:hlinkClick r:id="rId3"/>
            <a:extLst>
              <a:ext uri="{FF2B5EF4-FFF2-40B4-BE49-F238E27FC236}">
                <a16:creationId xmlns:a16="http://schemas.microsoft.com/office/drawing/2014/main" id="{63AABE8B-687F-4ACB-B667-B4B4C770E7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83292" y="1397793"/>
            <a:ext cx="10758189" cy="3769293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B939D655-6648-4F7B-B8E5-E4205856952B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83291" y="5199063"/>
            <a:ext cx="10650765" cy="1187223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1864617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769E72CF-6FDE-4763-A92C-85895545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De a valódi kérdést nem oldottuk meg.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92A8EC0-B3EA-4A69-BAC6-D5BDB2B80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Attól, hogy a bűnözőket sokan szívesen elütnék, a jogrendszerünk szerencsére nem önbíráskodásra épül.</a:t>
            </a:r>
          </a:p>
          <a:p>
            <a:r>
              <a:rPr lang="hu-HU" dirty="0"/>
              <a:t>Messziről könnyű kijelenteni, hogy kit áldoznál fel, valós helyzetben általában hirtelen döntünk.</a:t>
            </a:r>
          </a:p>
          <a:p>
            <a:r>
              <a:rPr lang="hu-HU" dirty="0"/>
              <a:t>Ha többen ülünk a járműben és eltérő a morális világképünk, akkor ki döntsön afelől, hogy ki legyen feláldozva egy balesetnél? Ha 4 utasból 3 magát áldozná fel egy ütközésnél, de a negyedik a járókelőt, akkor vétó joga van?</a:t>
            </a:r>
          </a:p>
          <a:p>
            <a:r>
              <a:rPr lang="hu-HU" dirty="0"/>
              <a:t>A valóságban az önvezető autókat úgy tervezik, hogy a sofőrt és az utasokat védjék.</a:t>
            </a:r>
          </a:p>
          <a:p>
            <a:pPr>
              <a:lnSpc>
                <a:spcPct val="100000"/>
              </a:lnSpc>
            </a:pPr>
            <a:r>
              <a:rPr lang="hu-HU" dirty="0"/>
              <a:t>Ugyanakkor az önvezető autók / járművek a közlekedést biztonságosabbá teszik (hibázni csak az ember tud).</a:t>
            </a:r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11792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605FFA4F-33C7-4C7E-AD9D-A0B7D25E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228600" rtlCol="0" anchor="ctr">
            <a:noAutofit/>
          </a:bodyPr>
          <a:lstStyle/>
          <a:p>
            <a:pPr algn="l"/>
            <a:r>
              <a:rPr lang="en-US" sz="3600" b="1" dirty="0" err="1">
                <a:solidFill>
                  <a:schemeClr val="bg1"/>
                </a:solidFill>
              </a:rPr>
              <a:t>Megszemélyesítés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7" name="Picture 2" descr="Image result for boston dynamics">
            <a:hlinkClick r:id="rId3"/>
            <a:extLst>
              <a:ext uri="{FF2B5EF4-FFF2-40B4-BE49-F238E27FC236}">
                <a16:creationId xmlns:a16="http://schemas.microsoft.com/office/drawing/2014/main" id="{A8E00B7C-52F4-42CD-ACB0-CBC13058F3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41099" y="1688040"/>
            <a:ext cx="7356474" cy="3678237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 helye 5">
            <a:extLst>
              <a:ext uri="{FF2B5EF4-FFF2-40B4-BE49-F238E27FC236}">
                <a16:creationId xmlns:a16="http://schemas.microsoft.com/office/drawing/2014/main" id="{6EFA3D43-C75C-44B1-A8E9-B26585937B9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047946" y="1528385"/>
            <a:ext cx="4100512" cy="4376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D67056"/>
              </a:buClr>
            </a:pPr>
            <a:r>
              <a:rPr lang="hu-HU" sz="2200" dirty="0">
                <a:solidFill>
                  <a:schemeClr val="tx2"/>
                </a:solidFill>
              </a:rPr>
              <a:t>A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videó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hozzászólásaiban</a:t>
            </a:r>
            <a:r>
              <a:rPr lang="en-US" sz="2200" dirty="0">
                <a:solidFill>
                  <a:schemeClr val="tx2"/>
                </a:solidFill>
              </a:rPr>
              <a:t> a </a:t>
            </a:r>
            <a:r>
              <a:rPr lang="en-US" sz="2200" dirty="0" err="1">
                <a:solidFill>
                  <a:schemeClr val="tx2"/>
                </a:solidFill>
              </a:rPr>
              <a:t>robotot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védik</a:t>
            </a:r>
            <a:r>
              <a:rPr lang="en-US" sz="2200" dirty="0">
                <a:solidFill>
                  <a:schemeClr val="tx2"/>
                </a:solidFill>
              </a:rPr>
              <a:t> a </a:t>
            </a:r>
            <a:r>
              <a:rPr lang="en-US" sz="2200" dirty="0" err="1">
                <a:solidFill>
                  <a:schemeClr val="tx2"/>
                </a:solidFill>
              </a:rPr>
              <a:t>nézők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dirty="0" err="1">
                <a:solidFill>
                  <a:schemeClr val="tx2"/>
                </a:solidFill>
              </a:rPr>
              <a:t>sajnálják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dirty="0" err="1">
                <a:solidFill>
                  <a:schemeClr val="tx2"/>
                </a:solidFill>
              </a:rPr>
              <a:t>hogy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egy</a:t>
            </a:r>
            <a:r>
              <a:rPr lang="en-US" sz="2200" dirty="0">
                <a:solidFill>
                  <a:schemeClr val="tx2"/>
                </a:solidFill>
              </a:rPr>
              <a:t> ember </a:t>
            </a:r>
            <a:r>
              <a:rPr lang="en-US" sz="2200" dirty="0" err="1">
                <a:solidFill>
                  <a:schemeClr val="tx2"/>
                </a:solidFill>
              </a:rPr>
              <a:t>meglöki</a:t>
            </a:r>
            <a:r>
              <a:rPr lang="en-US" sz="2200" dirty="0">
                <a:solidFill>
                  <a:schemeClr val="tx2"/>
                </a:solidFill>
              </a:rPr>
              <a:t>!</a:t>
            </a:r>
            <a:endParaRPr lang="hu-HU" sz="2200" dirty="0">
              <a:solidFill>
                <a:schemeClr val="tx1"/>
              </a:solidFill>
            </a:endParaRPr>
          </a:p>
          <a:p>
            <a:pPr algn="l">
              <a:buClr>
                <a:srgbClr val="D67056"/>
              </a:buClr>
            </a:pPr>
            <a:r>
              <a:rPr lang="en-US" sz="2200" dirty="0" err="1">
                <a:solidFill>
                  <a:schemeClr val="tx1"/>
                </a:solidFill>
              </a:rPr>
              <a:t>Pedig</a:t>
            </a:r>
            <a:r>
              <a:rPr lang="en-US" sz="2200" dirty="0">
                <a:solidFill>
                  <a:schemeClr val="tx1"/>
                </a:solidFill>
              </a:rPr>
              <a:t> a Boston Dynamics </a:t>
            </a:r>
            <a:r>
              <a:rPr lang="en-US" sz="2200" dirty="0" err="1">
                <a:solidFill>
                  <a:schemeClr val="tx1"/>
                </a:solidFill>
              </a:rPr>
              <a:t>robotja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csak</a:t>
            </a:r>
            <a:r>
              <a:rPr lang="en-US" sz="2200" dirty="0">
                <a:solidFill>
                  <a:schemeClr val="tx1"/>
                </a:solidFill>
              </a:rPr>
              <a:t> a </a:t>
            </a:r>
            <a:r>
              <a:rPr lang="en-US" sz="2200" dirty="0" err="1">
                <a:solidFill>
                  <a:schemeClr val="tx1"/>
                </a:solidFill>
              </a:rPr>
              <a:t>járásra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és</a:t>
            </a:r>
            <a:r>
              <a:rPr lang="en-US" sz="2200" dirty="0">
                <a:solidFill>
                  <a:schemeClr val="tx1"/>
                </a:solidFill>
              </a:rPr>
              <a:t> a </a:t>
            </a:r>
            <a:r>
              <a:rPr lang="en-US" sz="2200" dirty="0" err="1">
                <a:solidFill>
                  <a:schemeClr val="tx1"/>
                </a:solidFill>
              </a:rPr>
              <a:t>doboz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hordásra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optimalizál</a:t>
            </a:r>
            <a:r>
              <a:rPr lang="en-US" sz="2200" dirty="0">
                <a:solidFill>
                  <a:schemeClr val="tx1"/>
                </a:solidFill>
              </a:rPr>
              <a:t>, </a:t>
            </a:r>
            <a:r>
              <a:rPr lang="en-US" sz="2200" dirty="0" err="1">
                <a:solidFill>
                  <a:schemeClr val="tx1"/>
                </a:solidFill>
              </a:rPr>
              <a:t>nincsenek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érzelmei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vagy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elképzelése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arról</a:t>
            </a:r>
            <a:r>
              <a:rPr lang="en-US" sz="2200" dirty="0">
                <a:solidFill>
                  <a:schemeClr val="tx1"/>
                </a:solidFill>
              </a:rPr>
              <a:t>, </a:t>
            </a:r>
            <a:r>
              <a:rPr lang="en-US" sz="2200" dirty="0" err="1">
                <a:solidFill>
                  <a:schemeClr val="tx1"/>
                </a:solidFill>
              </a:rPr>
              <a:t>hogy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illik</a:t>
            </a:r>
            <a:r>
              <a:rPr lang="en-US" sz="2200" dirty="0">
                <a:solidFill>
                  <a:schemeClr val="tx1"/>
                </a:solidFill>
              </a:rPr>
              <a:t>-e </a:t>
            </a:r>
            <a:r>
              <a:rPr lang="en-US" sz="2200" dirty="0" err="1">
                <a:solidFill>
                  <a:schemeClr val="tx1"/>
                </a:solidFill>
              </a:rPr>
              <a:t>löködni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valakit</a:t>
            </a:r>
            <a:r>
              <a:rPr lang="en-US" sz="2200" dirty="0">
                <a:solidFill>
                  <a:schemeClr val="tx1"/>
                </a:solidFill>
              </a:rPr>
              <a:t>, </a:t>
            </a:r>
            <a:r>
              <a:rPr lang="en-US" sz="2200" dirty="0" err="1">
                <a:solidFill>
                  <a:schemeClr val="tx1"/>
                </a:solidFill>
              </a:rPr>
              <a:t>aki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pakolni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szeretne</a:t>
            </a:r>
            <a:r>
              <a:rPr lang="en-US" sz="220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95970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/>
              <a:t>Isaac Asimov robotika törvényei</a:t>
            </a:r>
          </a:p>
        </p:txBody>
      </p:sp>
      <p:pic>
        <p:nvPicPr>
          <p:cNvPr id="19458" name="Picture 2" descr="Image result for asimov">
            <a:extLst>
              <a:ext uri="{FF2B5EF4-FFF2-40B4-BE49-F238E27FC236}">
                <a16:creationId xmlns:a16="http://schemas.microsoft.com/office/drawing/2014/main" id="{9A5A34DF-DB3C-4A61-AE6E-475AAA0481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2159265" y="1316038"/>
            <a:ext cx="7892520" cy="473551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839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DFBDE252-FF83-4C25-9FF6-1DAD20CE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Mert nem működnek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4EA7297-A4FE-486F-8F63-E0A64B3FB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Teljes félreértés, már a feltételezésük is, hogy hasznosak lehetnek. Megszemélyesítjük az robotokat, amikor ebben a kontextusban gondolkodunk. </a:t>
            </a:r>
          </a:p>
          <a:p>
            <a:r>
              <a:rPr lang="hu-HU" dirty="0"/>
              <a:t>A használatukhoz meg kellene objektívan, egyértelműen fogalmazni, hogy mit jelent az élőlény, ember, emberiség, jó, rossz, öröm, fájdalom, stb.</a:t>
            </a:r>
          </a:p>
          <a:p>
            <a:r>
              <a:rPr lang="hu-HU" dirty="0"/>
              <a:t>Asimov történetei is részben arról szólnak, hogy ezek a törvények nem működnek, mert egymással és önmagukkal is konfliktusban vannak.</a:t>
            </a:r>
          </a:p>
          <a:p>
            <a:r>
              <a:rPr lang="hu-HU" dirty="0"/>
              <a:t>A törvények célja nem egy valódi jogi keretrendszer felállítása vagy egy mérnöki alaprajz létrehozása volt. Azért íródtak, hogy önmagunkra reflektálhassunk a Sci-Fi történeteken keresztül és törvénytisztelőbb emberek lehessünk (a kor akkori elvárásainak megfelelően).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7407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0AFA85-CE51-40A0-B2EA-47CEAC5A1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etika összefoglaló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72E997D-F7BA-45E7-8C60-92A1A0E0B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Nem a robotoknak, mesterséges intelligencia rendszereknek kell etikusan viselkedniük, hiszen ez rájuk nem érvényes.</a:t>
            </a:r>
          </a:p>
          <a:p>
            <a:r>
              <a:rPr lang="hu-HU" dirty="0"/>
              <a:t>Az etikai szabályokat továbbra is a fejlesztőknek kell betartaniuk.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3DE9682-8744-4A3A-A463-A22CC5A64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361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05C14FF-80F7-4E53-9EB3-C34762608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lehet a jövő?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C8ADA07-7BFB-48A3-87DD-35FDEC857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Merre halad a mesterséges intelligencia?</a:t>
            </a:r>
          </a:p>
        </p:txBody>
      </p:sp>
    </p:spTree>
    <p:extLst>
      <p:ext uri="{BB962C8B-B14F-4D97-AF65-F5344CB8AC3E}">
        <p14:creationId xmlns:p14="http://schemas.microsoft.com/office/powerpoint/2010/main" val="591836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041FB6DF-3548-4F7C-BA89-EE1D1F9D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Szingularitás 2.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4AC967A-2D00-4BA0-9714-119731813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Stephen Hawking, </a:t>
            </a:r>
            <a:r>
              <a:rPr lang="hu-HU" dirty="0" err="1"/>
              <a:t>Elon</a:t>
            </a:r>
            <a:r>
              <a:rPr lang="hu-HU" dirty="0"/>
              <a:t> </a:t>
            </a:r>
            <a:r>
              <a:rPr lang="hu-HU" dirty="0" err="1"/>
              <a:t>Musk</a:t>
            </a:r>
            <a:r>
              <a:rPr lang="hu-HU" dirty="0"/>
              <a:t>: az MI megjelenésével egy újfajta ellenfél – legalábbis darwini értelemben vett ellenfél – tűnt fel a színen. Ráadásul az MI nem öregszik, folyamatosan fejleszthető, nagyságrendekkel pontosabb, mint bármelyik élő ember. Mindezt csak tetézi, hogy tömegesen veszik át az emberek szerepköreit a különböző bonyolultságú gépek a munkahelyeken.</a:t>
            </a:r>
          </a:p>
          <a:p>
            <a:endParaRPr lang="hu-HU" dirty="0"/>
          </a:p>
          <a:p>
            <a:r>
              <a:rPr lang="hu-HU" dirty="0"/>
              <a:t>Steven </a:t>
            </a:r>
            <a:r>
              <a:rPr lang="hu-HU" dirty="0" err="1"/>
              <a:t>Pinker</a:t>
            </a:r>
            <a:r>
              <a:rPr lang="hu-HU" dirty="0"/>
              <a:t>, az evolúciópszichológia egyik úttörője: Az emberek intelligenciája a természetes szelekció útján alakult ki, ami folyamatos versenyhelyzetet jelent, és az egyik mozgatórugója, hogy az intelligensebb élőlények képesek voltak maguk alá rendelni a kevésbé intelligenseket. Ezzel szemben az MI teljesen más eredetű, ember által alkotott, tervezett intelligenciát jelent, amibe nincs belekódolva ez a </a:t>
            </a:r>
            <a:r>
              <a:rPr lang="hu-HU" dirty="0" err="1"/>
              <a:t>megalomán</a:t>
            </a:r>
            <a:r>
              <a:rPr lang="hu-HU" dirty="0"/>
              <a:t> jelleg. </a:t>
            </a:r>
          </a:p>
        </p:txBody>
      </p:sp>
    </p:spTree>
    <p:extLst>
      <p:ext uri="{BB962C8B-B14F-4D97-AF65-F5344CB8AC3E}">
        <p14:creationId xmlns:p14="http://schemas.microsoft.com/office/powerpoint/2010/main" val="624187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05C14FF-80F7-4E53-9EB3-C34762608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etika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C8ADA07-7BFB-48A3-87DD-35FDEC857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77366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4528D5-70EE-49D6-A98E-BA8500F6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Artificial</a:t>
            </a:r>
            <a:r>
              <a:rPr lang="hu-HU" dirty="0"/>
              <a:t> General </a:t>
            </a:r>
            <a:r>
              <a:rPr lang="hu-HU" dirty="0" err="1"/>
              <a:t>Intelligence</a:t>
            </a:r>
            <a:r>
              <a:rPr lang="hu-HU" dirty="0"/>
              <a:t>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D5506A-0D50-4EED-BF90-7E37E36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 hatásvadász hírekkel ellentétben </a:t>
            </a:r>
            <a:r>
              <a:rPr lang="hu-HU" b="1" dirty="0"/>
              <a:t>nem valószínű egy közeli AGI megoldás</a:t>
            </a:r>
            <a:r>
              <a:rPr lang="hu-HU" dirty="0"/>
              <a:t> (olyan mesterséges intelligencia, amely képes a tudását más területeken önállóan alkalmazni, az emberhez hasonlóan).</a:t>
            </a:r>
          </a:p>
          <a:p>
            <a:r>
              <a:rPr lang="hu-HU" dirty="0"/>
              <a:t>Emberihez mérhető, vagy egyes esetekben azt meghaladó szinten teljesítő </a:t>
            </a:r>
            <a:r>
              <a:rPr lang="hu-HU" dirty="0" err="1"/>
              <a:t>Narrow</a:t>
            </a:r>
            <a:r>
              <a:rPr lang="hu-HU" dirty="0"/>
              <a:t> AI megoldásokat tudunk létrehozni ott, ahol a probléma és a cél </a:t>
            </a:r>
            <a:r>
              <a:rPr lang="hu-HU" b="1" dirty="0"/>
              <a:t>egyértelműen</a:t>
            </a:r>
            <a:r>
              <a:rPr lang="hu-HU" dirty="0"/>
              <a:t> definiálva van. </a:t>
            </a:r>
          </a:p>
          <a:p>
            <a:r>
              <a:rPr lang="hu-HU" dirty="0"/>
              <a:t>Minden gépi tanulási megoldáshoz elengedhetetlen valamilyen szintű </a:t>
            </a:r>
            <a:r>
              <a:rPr lang="hu-HU" dirty="0" err="1"/>
              <a:t>domain</a:t>
            </a:r>
            <a:r>
              <a:rPr lang="hu-HU" dirty="0"/>
              <a:t> </a:t>
            </a:r>
            <a:r>
              <a:rPr lang="hu-HU" dirty="0" err="1"/>
              <a:t>knowledge</a:t>
            </a:r>
            <a:r>
              <a:rPr lang="hu-HU" dirty="0"/>
              <a:t> (annak a területnek a részleges ismerete, amit meg kívánunk oldani gépi tanulási megoldással). Nincs olyan </a:t>
            </a:r>
            <a:r>
              <a:rPr lang="hu-HU" dirty="0" err="1"/>
              <a:t>black</a:t>
            </a:r>
            <a:r>
              <a:rPr lang="hu-HU" dirty="0"/>
              <a:t> </a:t>
            </a:r>
            <a:r>
              <a:rPr lang="hu-HU" dirty="0" err="1"/>
              <a:t>box</a:t>
            </a:r>
            <a:r>
              <a:rPr lang="hu-HU" dirty="0"/>
              <a:t> szerű megoldás, ahol adatokat töltünk be egy rendszerbe, az „kitalál” valamit helyettünk és mi pedig elhisszük és alkalmazzuk azt. </a:t>
            </a:r>
          </a:p>
          <a:p>
            <a:r>
              <a:rPr lang="hu-HU" dirty="0"/>
              <a:t>A valódi veszélyek </a:t>
            </a:r>
            <a:r>
              <a:rPr lang="hu-HU" dirty="0" err="1"/>
              <a:t>társadalmiak</a:t>
            </a:r>
            <a:r>
              <a:rPr lang="hu-HU" dirty="0"/>
              <a:t>: a munkahelyek elvesztése, az alacsonyabb képzettséggel rendelkező, repetitív munkát végző emberek munkalehetőségeinek folyamatos beszűkülése. </a:t>
            </a:r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46237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singularity">
            <a:hlinkClick r:id="rId2"/>
            <a:extLst>
              <a:ext uri="{FF2B5EF4-FFF2-40B4-BE49-F238E27FC236}">
                <a16:creationId xmlns:a16="http://schemas.microsoft.com/office/drawing/2014/main" id="{93C784EB-7E4F-41A3-AF88-2F604DF8B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20451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827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E777D1-CEC1-4520-8D2A-957A0291B1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De tegyük fel, hogy lesz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3E62EF0-4CDA-4B0A-9CED-890DB71C4B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valamikor</a:t>
            </a:r>
          </a:p>
        </p:txBody>
      </p:sp>
    </p:spTree>
    <p:extLst>
      <p:ext uri="{BB962C8B-B14F-4D97-AF65-F5344CB8AC3E}">
        <p14:creationId xmlns:p14="http://schemas.microsoft.com/office/powerpoint/2010/main" val="2699727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461A6B03-2AD0-40B1-9415-4B50B85F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Szingularitás?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A10679C7-CC5E-44A3-9A69-885ECE2CF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Elmélet szerint, ahogy folyamatosan, (exponenciálisan) egyre nő és olcsóbbá válik a számítási kapacitás, idővel elérjük az emberi agy komplexitását. Amennyiben a folyamat nem szakad meg, úgy az emberi agynál komplexebb gépeket hozhatunk létre.</a:t>
            </a:r>
          </a:p>
          <a:p>
            <a:r>
              <a:rPr lang="hu-HU" dirty="0"/>
              <a:t>Feltéve, hogy ezek a gépek a mi képességeinket egy hajszállal is meghaladják, az is feltételezhető, hogy hozzánk hasonlóan, ők maguk is képesek lesznek létrehozni a saját maguknál hajszállal intelligensebb gépeket (feltehetőleg kevesebb idő alatt, mint amennyi időbe nekünk került egy nálunk okosabb gép kifejlesztése). </a:t>
            </a:r>
          </a:p>
          <a:p>
            <a:r>
              <a:rPr lang="hu-HU" dirty="0"/>
              <a:t>Ha ez a folyamat folytatódik, akkor feltételezhetjük, hogy a következő gép is képes lesz egy okosabb, kognitív képességeinket még inkább meghaladó gépet létrehozni, és így tovább, olyan sebességgel, amit képtelenek leszünk utolérni, felfogni.</a:t>
            </a:r>
          </a:p>
          <a:p>
            <a:r>
              <a:rPr lang="hu-HU" dirty="0"/>
              <a:t>Ezt nevezik technológiai szingularitásnak. </a:t>
            </a:r>
          </a:p>
        </p:txBody>
      </p:sp>
    </p:spTree>
    <p:extLst>
      <p:ext uri="{BB962C8B-B14F-4D97-AF65-F5344CB8AC3E}">
        <p14:creationId xmlns:p14="http://schemas.microsoft.com/office/powerpoint/2010/main" val="48625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943F31F-0B3F-43B3-93DB-CF4C5DA648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Miért lenne valójában veszélyes egy AGI?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EB4D1DFE-113A-495D-80DF-13C49FACBC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Mitől baj az, ha egy nálunk okosabb gép pontosan azt csinálja, amire kérjük?</a:t>
            </a:r>
          </a:p>
        </p:txBody>
      </p:sp>
    </p:spTree>
    <p:extLst>
      <p:ext uri="{BB962C8B-B14F-4D97-AF65-F5344CB8AC3E}">
        <p14:creationId xmlns:p14="http://schemas.microsoft.com/office/powerpoint/2010/main" val="768090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édiaelem 5" title="What can AGI do? I/O and Speed">
            <a:hlinkClick r:id="" action="ppaction://media"/>
            <a:extLst>
              <a:ext uri="{FF2B5EF4-FFF2-40B4-BE49-F238E27FC236}">
                <a16:creationId xmlns:a16="http://schemas.microsoft.com/office/drawing/2014/main" id="{728EA6D5-8995-4D9B-8AF7-0F359616F31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90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édiaelem 2" title="Reward Hacking: Concrete Problems in AI Safety Part 3">
            <a:hlinkClick r:id="" action="ppaction://media"/>
            <a:extLst>
              <a:ext uri="{FF2B5EF4-FFF2-40B4-BE49-F238E27FC236}">
                <a16:creationId xmlns:a16="http://schemas.microsoft.com/office/drawing/2014/main" id="{50A8E42A-820E-4622-B07E-2F13D5D829A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30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9BA621-ECF2-4370-AF19-DABDD84D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228600" rtlCol="0" anchor="ctr">
            <a:normAutofit fontScale="90000"/>
          </a:bodyPr>
          <a:lstStyle/>
          <a:p>
            <a:r>
              <a:rPr lang="hu-HU" sz="4000" dirty="0">
                <a:solidFill>
                  <a:schemeClr val="bg1"/>
                </a:solidFill>
              </a:rPr>
              <a:t>A kitűzött célokat kiskapukon keresztül is el lehet érni.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BAF23BD-FCFF-42C2-A7D4-EFEF44941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5657" y="1315622"/>
            <a:ext cx="5370286" cy="53494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/>
                </a:solidFill>
              </a:rPr>
              <a:t>Probléma, hogy nem a várt megoldások a „legolcsóbbak” definíció szerint, amit mi emberként kézenfekvőnek találnánk.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/>
                </a:solidFill>
              </a:rPr>
              <a:t>Minél összetettebb a probléma, minél komplexebb a környezet, annál nagyobb az esély arra, hogy alternatív megoldást talál a gépi tanulási megoldás. Emiatt nem igazán skálázhatók a visszacsatoláson alapuló megoldások.</a:t>
            </a:r>
          </a:p>
        </p:txBody>
      </p:sp>
      <p:pic>
        <p:nvPicPr>
          <p:cNvPr id="123" name="Online médiaelem 7" title="CoastRunners 7">
            <a:hlinkClick r:id="" action="ppaction://media"/>
            <a:extLst>
              <a:ext uri="{FF2B5EF4-FFF2-40B4-BE49-F238E27FC236}">
                <a16:creationId xmlns:a16="http://schemas.microsoft.com/office/drawing/2014/main" id="{FCE5AB00-85B9-4DE0-B107-5EB1309A87A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64815" y="2320818"/>
            <a:ext cx="4701910" cy="346669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114929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9BA621-ECF2-4370-AF19-DABDD84D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228600" rtlCol="0" anchor="ctr">
            <a:normAutofit fontScale="90000"/>
          </a:bodyPr>
          <a:lstStyle/>
          <a:p>
            <a:r>
              <a:rPr lang="hu-HU" sz="4000" dirty="0">
                <a:solidFill>
                  <a:schemeClr val="bg1"/>
                </a:solidFill>
              </a:rPr>
              <a:t>Fura </a:t>
            </a:r>
            <a:r>
              <a:rPr lang="hu-HU" sz="4000" dirty="0" err="1">
                <a:solidFill>
                  <a:schemeClr val="bg1"/>
                </a:solidFill>
              </a:rPr>
              <a:t>exploitok</a:t>
            </a:r>
            <a:r>
              <a:rPr lang="hu-HU" sz="4000" dirty="0">
                <a:solidFill>
                  <a:schemeClr val="bg1"/>
                </a:solidFill>
              </a:rPr>
              <a:t>, kerülőmegoldások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8194" name="Picture 2" descr="Related image">
            <a:hlinkClick r:id="rId2"/>
            <a:extLst>
              <a:ext uri="{FF2B5EF4-FFF2-40B4-BE49-F238E27FC236}">
                <a16:creationId xmlns:a16="http://schemas.microsoft.com/office/drawing/2014/main" id="{DC0858A6-A5F9-4AA5-914E-481B30902C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49375" y="1533752"/>
            <a:ext cx="6874130" cy="473551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1BAF23BD-FCFF-42C2-A7D4-EFEF4494109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63543" y="1533752"/>
            <a:ext cx="4310744" cy="47355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Clr>
                <a:srgbClr val="F9FE42"/>
              </a:buClr>
            </a:pPr>
            <a:r>
              <a:rPr lang="en-US" sz="2400" dirty="0">
                <a:solidFill>
                  <a:schemeClr val="tx1"/>
                </a:solidFill>
              </a:rPr>
              <a:t>A </a:t>
            </a:r>
            <a:r>
              <a:rPr lang="en-US" sz="2400" dirty="0" err="1">
                <a:solidFill>
                  <a:schemeClr val="tx1"/>
                </a:solidFill>
              </a:rPr>
              <a:t>gyalogkakukkos</a:t>
            </a:r>
            <a:r>
              <a:rPr lang="en-US" sz="2400" dirty="0">
                <a:solidFill>
                  <a:schemeClr val="tx1"/>
                </a:solidFill>
              </a:rPr>
              <a:t> ATARI </a:t>
            </a:r>
            <a:r>
              <a:rPr lang="en-US" sz="2400" dirty="0" err="1">
                <a:solidFill>
                  <a:schemeClr val="tx1"/>
                </a:solidFill>
              </a:rPr>
              <a:t>játékra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tanított</a:t>
            </a:r>
            <a:r>
              <a:rPr lang="en-US" sz="2400" dirty="0">
                <a:solidFill>
                  <a:schemeClr val="tx1"/>
                </a:solidFill>
              </a:rPr>
              <a:t> AI </a:t>
            </a:r>
            <a:r>
              <a:rPr lang="en-US" sz="2400" dirty="0" err="1">
                <a:solidFill>
                  <a:schemeClr val="tx1"/>
                </a:solidFill>
              </a:rPr>
              <a:t>direkt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megfordul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hogy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megölje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magát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az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első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pálya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legvégén</a:t>
            </a:r>
            <a:r>
              <a:rPr lang="hu-HU" sz="2400" dirty="0">
                <a:solidFill>
                  <a:schemeClr val="tx1"/>
                </a:solidFill>
              </a:rPr>
              <a:t> és újrakezdhesse a játékot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hogy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emiatt</a:t>
            </a:r>
            <a:r>
              <a:rPr lang="en-US" sz="2400" dirty="0">
                <a:solidFill>
                  <a:schemeClr val="tx1"/>
                </a:solidFill>
              </a:rPr>
              <a:t> ne </a:t>
            </a:r>
            <a:r>
              <a:rPr lang="en-US" sz="2400" dirty="0" err="1">
                <a:solidFill>
                  <a:schemeClr val="tx1"/>
                </a:solidFill>
              </a:rPr>
              <a:t>veszíthessen</a:t>
            </a:r>
            <a:r>
              <a:rPr lang="en-US" sz="2400" dirty="0">
                <a:solidFill>
                  <a:schemeClr val="tx1"/>
                </a:solidFill>
              </a:rPr>
              <a:t> a </a:t>
            </a:r>
            <a:r>
              <a:rPr lang="en-US" sz="2400" dirty="0" err="1">
                <a:solidFill>
                  <a:schemeClr val="tx1"/>
                </a:solidFill>
              </a:rPr>
              <a:t>második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pályán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ahol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hu-HU" sz="2400" dirty="0">
                <a:solidFill>
                  <a:schemeClr val="tx1"/>
                </a:solidFill>
              </a:rPr>
              <a:t>csak </a:t>
            </a:r>
            <a:r>
              <a:rPr lang="en-US" sz="2400" dirty="0" err="1">
                <a:solidFill>
                  <a:schemeClr val="tx1"/>
                </a:solidFill>
              </a:rPr>
              <a:t>kevesebb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pontot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tudott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volna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csak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szerezni</a:t>
            </a:r>
            <a:r>
              <a:rPr lang="hu-HU" sz="2400" dirty="0">
                <a:solidFill>
                  <a:schemeClr val="tx1"/>
                </a:solidFill>
              </a:rPr>
              <a:t> az elsőhöz képest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9740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édiaelem 5" title="Computer program that learns to play classic NES games">
            <a:hlinkClick r:id="" action="ppaction://media"/>
            <a:extLst>
              <a:ext uri="{FF2B5EF4-FFF2-40B4-BE49-F238E27FC236}">
                <a16:creationId xmlns:a16="http://schemas.microsoft.com/office/drawing/2014/main" id="{91C0FB22-AEEC-4A1C-BB7C-C3E0DE1639B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5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05C14FF-80F7-4E53-9EB3-C34762608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lehet a jövő?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C8ADA07-7BFB-48A3-87DD-35FDEC857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Merre halad a mesterséges intelligencia?</a:t>
            </a:r>
          </a:p>
        </p:txBody>
      </p:sp>
    </p:spTree>
    <p:extLst>
      <p:ext uri="{BB962C8B-B14F-4D97-AF65-F5344CB8AC3E}">
        <p14:creationId xmlns:p14="http://schemas.microsoft.com/office/powerpoint/2010/main" val="3272817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F16D75F4-0A07-4334-A213-65F6F449D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MI jövője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A5EDBEA-CD4D-4315-ABBF-02BA7B6B8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Egyre inkább életünk része lesz, köszönhetően a mobileszközökbe integrált AI platformoknak. </a:t>
            </a:r>
          </a:p>
          <a:p>
            <a:r>
              <a:rPr lang="hu-HU" dirty="0"/>
              <a:t>Segít hatékonyabban végezni munkánkat, tanulni, stb. </a:t>
            </a:r>
          </a:p>
          <a:p>
            <a:r>
              <a:rPr lang="hu-HU" dirty="0"/>
              <a:t>Az életünk kényelmesebbé válik. </a:t>
            </a:r>
          </a:p>
          <a:p>
            <a:r>
              <a:rPr lang="hu-HU" dirty="0"/>
              <a:t>Veszélyes munkaterületeken helyettesíteni fogják az embert, olyan feladatokat is el tudnak majd végezni, amit az ember nem tudott.</a:t>
            </a:r>
          </a:p>
        </p:txBody>
      </p:sp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56A8371F-4061-4460-8574-DAD3CCAE6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477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ép helye 4">
            <a:extLst>
              <a:ext uri="{FF2B5EF4-FFF2-40B4-BE49-F238E27FC236}">
                <a16:creationId xmlns:a16="http://schemas.microsoft.com/office/drawing/2014/main" id="{7A2A4F18-2B7B-43FC-9F2F-79E0F8C12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58B9102A-67C5-4D91-8C57-67843E12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31</a:t>
            </a:fld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559FB71-B41F-46CC-A8F5-688B2E0CF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Hogyan tovább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A551860-9927-4FA6-803C-960CBADC5F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Oktatóanyagok a folytatáshoz</a:t>
            </a:r>
          </a:p>
        </p:txBody>
      </p:sp>
    </p:spTree>
    <p:extLst>
      <p:ext uri="{BB962C8B-B14F-4D97-AF65-F5344CB8AC3E}">
        <p14:creationId xmlns:p14="http://schemas.microsoft.com/office/powerpoint/2010/main" val="3834598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33CF9B7E-F524-49C9-8B21-975476BC7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89" y="842681"/>
            <a:ext cx="11285621" cy="578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49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4000" dirty="0" err="1"/>
              <a:t>Azure</a:t>
            </a:r>
            <a:r>
              <a:rPr lang="hu-HU" sz="4000" dirty="0"/>
              <a:t> </a:t>
            </a:r>
            <a:r>
              <a:rPr lang="hu-HU" sz="4000" dirty="0" err="1"/>
              <a:t>Notebooks</a:t>
            </a:r>
            <a:r>
              <a:rPr lang="hu-HU" sz="4000" dirty="0"/>
              <a:t> </a:t>
            </a:r>
            <a:r>
              <a:rPr lang="hu-HU" sz="4000" dirty="0" err="1"/>
              <a:t>térningek</a:t>
            </a:r>
            <a:r>
              <a:rPr lang="hu-HU" sz="4000" dirty="0"/>
              <a:t>, minták</a:t>
            </a:r>
            <a:endParaRPr lang="en-US" sz="37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0" rIns="91440" bIns="45720" rtlCol="0">
            <a:normAutofit/>
          </a:bodyPr>
          <a:lstStyle/>
          <a:p>
            <a:pPr marL="0" indent="0">
              <a:buNone/>
            </a:pPr>
            <a:r>
              <a:rPr lang="hu-HU" sz="2800" dirty="0"/>
              <a:t>https://notebooks.azure.com/</a:t>
            </a:r>
            <a:br>
              <a:rPr lang="hu-HU" sz="2800" dirty="0"/>
            </a:br>
            <a:r>
              <a:rPr lang="hu-HU" sz="2800" dirty="0"/>
              <a:t>https://notebooks.azure.com/Microsoft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FC095B6B-DFE5-443D-95DE-56C77F968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658" y="2170397"/>
            <a:ext cx="7680683" cy="405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21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4000" dirty="0" err="1"/>
              <a:t>edX</a:t>
            </a:r>
            <a:r>
              <a:rPr lang="hu-HU" sz="4000" dirty="0"/>
              <a:t> Microsoft Professional Program in AI</a:t>
            </a:r>
            <a:endParaRPr lang="en-US" sz="37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0" rIns="91440" bIns="45720" rtlCol="0">
            <a:normAutofit/>
          </a:bodyPr>
          <a:lstStyle/>
          <a:p>
            <a:r>
              <a:rPr lang="hu-HU" sz="2400" dirty="0"/>
              <a:t>https://www.edx.org/microsoft-professional-program-artificial-intelligence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16C5D34-F471-45EA-890C-349FAF4A2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750" y="2210531"/>
            <a:ext cx="8132499" cy="416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54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4000" dirty="0" err="1"/>
              <a:t>Azure</a:t>
            </a:r>
            <a:r>
              <a:rPr lang="hu-HU" sz="4000" dirty="0"/>
              <a:t> AI </a:t>
            </a:r>
            <a:r>
              <a:rPr lang="hu-HU" sz="4000" dirty="0" err="1"/>
              <a:t>Gallery</a:t>
            </a:r>
            <a:endParaRPr lang="en-US" sz="37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0" rIns="91440" bIns="45720" rtlCol="0">
            <a:normAutofit/>
          </a:bodyPr>
          <a:lstStyle/>
          <a:p>
            <a:r>
              <a:rPr lang="hu-HU" sz="2800" dirty="0"/>
              <a:t>https://gallery.azure.ai</a:t>
            </a:r>
          </a:p>
        </p:txBody>
      </p:sp>
      <p:pic>
        <p:nvPicPr>
          <p:cNvPr id="55" name="Kép 54">
            <a:extLst>
              <a:ext uri="{FF2B5EF4-FFF2-40B4-BE49-F238E27FC236}">
                <a16:creationId xmlns:a16="http://schemas.microsoft.com/office/drawing/2014/main" id="{8D5112C0-9161-47F1-8117-3238E2618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546" y="2137078"/>
            <a:ext cx="8148328" cy="417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12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3700" dirty="0"/>
              <a:t>Microsoft AI </a:t>
            </a:r>
            <a:r>
              <a:rPr lang="hu-HU" sz="3700" dirty="0" err="1"/>
              <a:t>School</a:t>
            </a:r>
            <a:endParaRPr lang="en-US" sz="37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0" rIns="91440" bIns="45720" rtlCol="0">
            <a:normAutofit/>
          </a:bodyPr>
          <a:lstStyle/>
          <a:p>
            <a:r>
              <a:rPr lang="hu-HU" sz="2800" dirty="0"/>
              <a:t>https://aischool.microsoft.com/en-us/services/learning-paths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1744569-BA47-470C-81D9-4DF1BA1B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336" y="2113172"/>
            <a:ext cx="7797317" cy="421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89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cdn-images-1.medium.com/max/1500/1*gccuMDV8fXjcvz1RSk4kgQ.png">
            <a:hlinkClick r:id="rId2"/>
            <a:extLst>
              <a:ext uri="{FF2B5EF4-FFF2-40B4-BE49-F238E27FC236}">
                <a16:creationId xmlns:a16="http://schemas.microsoft.com/office/drawing/2014/main" id="{2A7D8C30-F4FD-41AD-BFCB-59312373C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" b="58589"/>
          <a:stretch/>
        </p:blipFill>
        <p:spPr bwMode="auto">
          <a:xfrm>
            <a:off x="0" y="-1"/>
            <a:ext cx="12192000" cy="707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503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3E8AC5-B9E4-426B-AE65-E7079349AA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Videóanyagok mélyebb ismeretek elsajátításához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131B32A8-6068-4908-A780-20E8239234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Lehetséges, hogy a videókban látható egyes kódrészletek, könyvtárak nem, vagy eltérően, eltérő parancsokkal fognak működni, ugyanis ezek rengeteget változtak az évek során.</a:t>
            </a:r>
          </a:p>
        </p:txBody>
      </p:sp>
    </p:spTree>
    <p:extLst>
      <p:ext uri="{BB962C8B-B14F-4D97-AF65-F5344CB8AC3E}">
        <p14:creationId xmlns:p14="http://schemas.microsoft.com/office/powerpoint/2010/main" val="1357771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Related image">
            <a:hlinkClick r:id="rId2"/>
            <a:extLst>
              <a:ext uri="{FF2B5EF4-FFF2-40B4-BE49-F238E27FC236}">
                <a16:creationId xmlns:a16="http://schemas.microsoft.com/office/drawing/2014/main" id="{C1A02CD0-F9A2-444E-B51A-F8BD99A29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6" r="-1" b="28707"/>
          <a:stretch/>
        </p:blipFill>
        <p:spPr bwMode="auto">
          <a:xfrm>
            <a:off x="0" y="2107026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3700" dirty="0" err="1"/>
              <a:t>Introduction</a:t>
            </a:r>
            <a:r>
              <a:rPr lang="hu-HU" sz="3700" dirty="0"/>
              <a:t> </a:t>
            </a:r>
            <a:r>
              <a:rPr lang="hu-HU" sz="3700" dirty="0" err="1"/>
              <a:t>to</a:t>
            </a:r>
            <a:r>
              <a:rPr lang="hu-HU" sz="3700" dirty="0"/>
              <a:t> Deep </a:t>
            </a:r>
            <a:r>
              <a:rPr lang="hu-HU" sz="3700" dirty="0" err="1"/>
              <a:t>Learning</a:t>
            </a:r>
            <a:endParaRPr lang="en-US" sz="37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hu-HU" sz="2400" dirty="0"/>
              <a:t>Andrew </a:t>
            </a:r>
            <a:r>
              <a:rPr lang="hu-HU" sz="2400" dirty="0" err="1"/>
              <a:t>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0708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198">
            <a:extLst>
              <a:ext uri="{FF2B5EF4-FFF2-40B4-BE49-F238E27FC236}">
                <a16:creationId xmlns:a16="http://schemas.microsoft.com/office/drawing/2014/main" id="{70197D84-C5E9-4A46-A28E-08B4C87CEF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8061" y="1906981"/>
            <a:ext cx="5114164" cy="3231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91">
            <a:extLst>
              <a:ext uri="{FF2B5EF4-FFF2-40B4-BE49-F238E27FC236}">
                <a16:creationId xmlns:a16="http://schemas.microsoft.com/office/drawing/2014/main" id="{532BC074-8D3E-46A0-8FAF-9DA3DC38675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196" y="1953764"/>
            <a:ext cx="6275387" cy="31376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ím 9">
            <a:extLst>
              <a:ext uri="{FF2B5EF4-FFF2-40B4-BE49-F238E27FC236}">
                <a16:creationId xmlns:a16="http://schemas.microsoft.com/office/drawing/2014/main" id="{7F69F5C1-1AD4-4CA6-8355-59421D3E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MI jövője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108E90E-6041-46E4-B56D-ED6193714E87}"/>
              </a:ext>
            </a:extLst>
          </p:cNvPr>
          <p:cNvSpPr/>
          <p:nvPr/>
        </p:nvSpPr>
        <p:spPr>
          <a:xfrm>
            <a:off x="1880109" y="5138242"/>
            <a:ext cx="20543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4000" b="1" dirty="0"/>
              <a:t>Valóság?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D24BC545-4C53-4E0F-B86A-5BB20E647749}"/>
              </a:ext>
            </a:extLst>
          </p:cNvPr>
          <p:cNvSpPr/>
          <p:nvPr/>
        </p:nvSpPr>
        <p:spPr>
          <a:xfrm>
            <a:off x="8507931" y="5091457"/>
            <a:ext cx="13805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4000" b="1" dirty="0"/>
              <a:t>Sci-fi!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885768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hu-HU" sz="4000" dirty="0" err="1"/>
              <a:t>Neural</a:t>
            </a:r>
            <a:r>
              <a:rPr lang="hu-HU" sz="4000" dirty="0"/>
              <a:t> </a:t>
            </a:r>
            <a:r>
              <a:rPr lang="hu-HU" sz="4000" dirty="0" err="1"/>
              <a:t>Networks</a:t>
            </a:r>
            <a:r>
              <a:rPr lang="hu-HU" sz="4000" dirty="0"/>
              <a:t> and </a:t>
            </a:r>
            <a:r>
              <a:rPr lang="hu-HU" sz="4000" dirty="0" err="1"/>
              <a:t>Machine</a:t>
            </a:r>
            <a:r>
              <a:rPr lang="hu-HU" sz="4000" dirty="0"/>
              <a:t> </a:t>
            </a:r>
            <a:r>
              <a:rPr lang="hu-HU" sz="4000" dirty="0" err="1"/>
              <a:t>Learning</a:t>
            </a:r>
            <a:r>
              <a:rPr lang="hu-HU" sz="4000" dirty="0"/>
              <a:t> (</a:t>
            </a:r>
            <a:r>
              <a:rPr lang="hu-HU" sz="4000" dirty="0" err="1"/>
              <a:t>Coursera</a:t>
            </a:r>
            <a:r>
              <a:rPr lang="hu-HU" sz="4000" dirty="0"/>
              <a:t>)</a:t>
            </a:r>
            <a:endParaRPr lang="en-US" sz="3700" dirty="0"/>
          </a:p>
        </p:txBody>
      </p:sp>
      <p:pic>
        <p:nvPicPr>
          <p:cNvPr id="53" name="Picture 2" descr="Image result for geoff hinton">
            <a:hlinkClick r:id="rId2"/>
            <a:extLst>
              <a:ext uri="{FF2B5EF4-FFF2-40B4-BE49-F238E27FC236}">
                <a16:creationId xmlns:a16="http://schemas.microsoft.com/office/drawing/2014/main" id="{3FC0F1D4-47D5-41D7-980B-531520FFF0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2362829" y="1316038"/>
            <a:ext cx="7485393" cy="473551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359150" y="5021263"/>
            <a:ext cx="8832850" cy="522287"/>
          </a:xfrm>
        </p:spPr>
        <p:txBody>
          <a:bodyPr vert="horz" lIns="91440" tIns="0" rIns="91440" bIns="45720" rtlCol="0">
            <a:normAutofit/>
          </a:bodyPr>
          <a:lstStyle/>
          <a:p>
            <a:r>
              <a:rPr lang="hu-HU" sz="1600" dirty="0"/>
              <a:t>Geoffrey </a:t>
            </a:r>
            <a:r>
              <a:rPr lang="hu-HU" sz="1600" dirty="0" err="1"/>
              <a:t>Hinton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3997933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Image result for andrej karpathy tesla">
            <a:hlinkClick r:id="rId2"/>
            <a:extLst>
              <a:ext uri="{FF2B5EF4-FFF2-40B4-BE49-F238E27FC236}">
                <a16:creationId xmlns:a16="http://schemas.microsoft.com/office/drawing/2014/main" id="{EEAA7C52-3309-4FFA-837B-6E3409252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0" r="-1" b="32267"/>
          <a:stretch/>
        </p:blipFill>
        <p:spPr bwMode="auto">
          <a:xfrm>
            <a:off x="0" y="2107026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3200" dirty="0" err="1"/>
              <a:t>Convolutional</a:t>
            </a:r>
            <a:r>
              <a:rPr lang="hu-HU" sz="3200" dirty="0"/>
              <a:t> </a:t>
            </a:r>
            <a:r>
              <a:rPr lang="hu-HU" sz="3200" dirty="0" err="1"/>
              <a:t>Neural</a:t>
            </a:r>
            <a:r>
              <a:rPr lang="hu-HU" sz="3200" dirty="0"/>
              <a:t> </a:t>
            </a:r>
            <a:r>
              <a:rPr lang="hu-HU" sz="3200" dirty="0" err="1"/>
              <a:t>Networks</a:t>
            </a:r>
            <a:r>
              <a:rPr lang="hu-HU" sz="3200" dirty="0"/>
              <a:t> </a:t>
            </a:r>
            <a:r>
              <a:rPr lang="hu-HU" sz="3200" dirty="0" err="1"/>
              <a:t>for</a:t>
            </a:r>
            <a:r>
              <a:rPr lang="hu-HU" sz="3200" dirty="0"/>
              <a:t> Visual </a:t>
            </a:r>
            <a:r>
              <a:rPr lang="hu-HU" sz="3200" dirty="0" err="1"/>
              <a:t>Recognition</a:t>
            </a:r>
            <a:endParaRPr lang="en-US" sz="34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Geoffrey Hinton</a:t>
            </a:r>
          </a:p>
        </p:txBody>
      </p:sp>
    </p:spTree>
    <p:extLst>
      <p:ext uri="{BB962C8B-B14F-4D97-AF65-F5344CB8AC3E}">
        <p14:creationId xmlns:p14="http://schemas.microsoft.com/office/powerpoint/2010/main" val="3737325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it opencourseware ai">
            <a:hlinkClick r:id="rId2"/>
            <a:extLst>
              <a:ext uri="{FF2B5EF4-FFF2-40B4-BE49-F238E27FC236}">
                <a16:creationId xmlns:a16="http://schemas.microsoft.com/office/drawing/2014/main" id="{FC99E0FD-F5FC-4497-9F1B-64C91F061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" t="7905" r="-72" b="32002"/>
          <a:stretch/>
        </p:blipFill>
        <p:spPr bwMode="auto">
          <a:xfrm>
            <a:off x="0" y="2060507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3400" dirty="0"/>
              <a:t>MIT Open </a:t>
            </a:r>
            <a:r>
              <a:rPr lang="hu-HU" sz="3400" dirty="0" err="1"/>
              <a:t>Courseware</a:t>
            </a:r>
            <a:r>
              <a:rPr lang="hu-HU" sz="3400" dirty="0"/>
              <a:t> – </a:t>
            </a:r>
            <a:r>
              <a:rPr lang="hu-HU" sz="3400" dirty="0" err="1"/>
              <a:t>Artificial</a:t>
            </a:r>
            <a:r>
              <a:rPr lang="hu-HU" sz="3400" dirty="0"/>
              <a:t> </a:t>
            </a:r>
            <a:r>
              <a:rPr lang="hu-HU" sz="3400" dirty="0" err="1"/>
              <a:t>Intelligence</a:t>
            </a:r>
            <a:endParaRPr lang="en-US" sz="34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hu-HU" sz="2800" dirty="0"/>
              <a:t>Patrick Winston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49122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79" y="192880"/>
            <a:ext cx="9577084" cy="946529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hu-HU" sz="4000" dirty="0" err="1"/>
              <a:t>Convolutional</a:t>
            </a:r>
            <a:r>
              <a:rPr lang="hu-HU" sz="4000" dirty="0"/>
              <a:t> </a:t>
            </a:r>
            <a:r>
              <a:rPr lang="hu-HU" sz="4000" dirty="0" err="1"/>
              <a:t>Neural</a:t>
            </a:r>
            <a:r>
              <a:rPr lang="hu-HU" sz="4000" dirty="0"/>
              <a:t> </a:t>
            </a:r>
            <a:r>
              <a:rPr lang="hu-HU" sz="4000" dirty="0" err="1"/>
              <a:t>Networks</a:t>
            </a:r>
            <a:r>
              <a:rPr lang="hu-HU" sz="4000" dirty="0"/>
              <a:t> (</a:t>
            </a:r>
            <a:r>
              <a:rPr lang="hu-HU" sz="4000" dirty="0" err="1"/>
              <a:t>CNNs</a:t>
            </a:r>
            <a:r>
              <a:rPr lang="hu-HU" sz="4000" dirty="0"/>
              <a:t> / </a:t>
            </a:r>
            <a:r>
              <a:rPr lang="hu-HU" sz="4000" dirty="0" err="1"/>
              <a:t>ConvNets</a:t>
            </a:r>
            <a:r>
              <a:rPr lang="hu-HU" sz="4000" dirty="0"/>
              <a:t>)</a:t>
            </a:r>
            <a:endParaRPr lang="en-US" sz="3700" dirty="0"/>
          </a:p>
        </p:txBody>
      </p:sp>
      <p:pic>
        <p:nvPicPr>
          <p:cNvPr id="53" name="Picture 2" descr="http://cs231n.github.io/assets/cnn/convnet.jpeg">
            <a:hlinkClick r:id="rId2"/>
            <a:extLst>
              <a:ext uri="{FF2B5EF4-FFF2-40B4-BE49-F238E27FC236}">
                <a16:creationId xmlns:a16="http://schemas.microsoft.com/office/drawing/2014/main" id="{F33E0901-B205-4679-AC48-C67991825D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91679" y="1896457"/>
            <a:ext cx="9888631" cy="473551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91679" y="1374170"/>
            <a:ext cx="10558492" cy="522287"/>
          </a:xfrm>
        </p:spPr>
        <p:txBody>
          <a:bodyPr vert="horz" lIns="91440" tIns="0" rIns="91440" bIns="45720" rtlCol="0">
            <a:normAutofit fontScale="92500"/>
          </a:bodyPr>
          <a:lstStyle/>
          <a:p>
            <a:r>
              <a:rPr lang="hu-HU" sz="2400" dirty="0"/>
              <a:t>VIA </a:t>
            </a:r>
            <a:r>
              <a:rPr lang="en-US" sz="2400" dirty="0"/>
              <a:t>Stanford CS class </a:t>
            </a:r>
            <a:r>
              <a:rPr lang="en-US" sz="24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CS231n: Convolutional Neural Networks for Visual Recognition</a:t>
            </a:r>
            <a:endParaRPr lang="hu-H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8759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Image result for sentdex gta">
            <a:hlinkClick r:id="rId2"/>
            <a:extLst>
              <a:ext uri="{FF2B5EF4-FFF2-40B4-BE49-F238E27FC236}">
                <a16:creationId xmlns:a16="http://schemas.microsoft.com/office/drawing/2014/main" id="{000C5C32-62FE-46FE-BBE0-C77738006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1" r="-1" b="13857"/>
          <a:stretch/>
        </p:blipFill>
        <p:spPr bwMode="auto">
          <a:xfrm>
            <a:off x="10097" y="2307782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dirty="0"/>
              <a:t>Deep Learning basics with Python, TensorFlow and </a:t>
            </a:r>
            <a:r>
              <a:rPr lang="en-US" dirty="0" err="1"/>
              <a:t>Keras</a:t>
            </a:r>
            <a:endParaRPr lang="en-US" sz="34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0" rIns="91440" bIns="45720" rtlCol="0">
            <a:normAutofit/>
          </a:bodyPr>
          <a:lstStyle/>
          <a:p>
            <a:r>
              <a:rPr lang="hu-HU" sz="2400" dirty="0" err="1"/>
              <a:t>Sentdex</a:t>
            </a:r>
            <a:r>
              <a:rPr lang="hu-HU" sz="2400" dirty="0"/>
              <a:t> - </a:t>
            </a:r>
            <a:r>
              <a:rPr lang="hu-HU" sz="2400" dirty="0" err="1"/>
              <a:t>PythonProgramming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1361046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20632" y="3348238"/>
            <a:ext cx="9106263" cy="1200158"/>
          </a:xfrm>
        </p:spPr>
        <p:txBody>
          <a:bodyPr/>
          <a:lstStyle/>
          <a:p>
            <a:r>
              <a:rPr lang="hu-HU" dirty="0"/>
              <a:t>Köszönöm a figyelmet!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48153" y="4548395"/>
            <a:ext cx="6060413" cy="927693"/>
          </a:xfrm>
          <a:prstGeom prst="rect">
            <a:avLst/>
          </a:prstGeom>
        </p:spPr>
        <p:txBody>
          <a:bodyPr vert="horz" lIns="457135" tIns="45713" rIns="457135" bIns="45713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041FB6DF-3548-4F7C-BA89-EE1D1F9D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Szingularitás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4AC967A-2D00-4BA0-9714-119731813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Neumann János használta először a kifejezést: a jövendő történelmének azt a pontját jelölte, amikor a technológiai vívmányok hatására olyan mértékben felgyorsul a fejlődés, hogy attól fogva az emberek mindennapjai is egy teljesen más, addig a pillanatig elképzelhetetlen módon és ritmusban folynak majd.</a:t>
            </a:r>
          </a:p>
          <a:p>
            <a:r>
              <a:rPr lang="hu-HU" dirty="0"/>
              <a:t>Mai értelemben: amikor a számítógépek okosabbak lesznek, mint az ember.</a:t>
            </a:r>
          </a:p>
          <a:p>
            <a:r>
              <a:rPr lang="hu-HU" dirty="0"/>
              <a:t>A 2012-es </a:t>
            </a:r>
            <a:r>
              <a:rPr lang="hu-HU" dirty="0" err="1"/>
              <a:t>Singularity</a:t>
            </a:r>
            <a:r>
              <a:rPr lang="hu-HU" dirty="0"/>
              <a:t> Summit konferencián ezt 2040-re jósolták.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Része az evolúciós sémának a számítógép?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60314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05C14FF-80F7-4E53-9EB3-C34762608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Etika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C8ADA07-7BFB-48A3-87DD-35FDEC857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IT szemszögből</a:t>
            </a:r>
          </a:p>
        </p:txBody>
      </p:sp>
    </p:spTree>
    <p:extLst>
      <p:ext uri="{BB962C8B-B14F-4D97-AF65-F5344CB8AC3E}">
        <p14:creationId xmlns:p14="http://schemas.microsoft.com/office/powerpoint/2010/main" val="3389458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15BAF6-AF9C-4C12-93CC-03E4313C5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MI etika alapelvek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9AAD25A-3BA3-4226-8414-4EB1174D4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/>
              <a:t>Ha jól használjuk, a mesterséges intelligencia jobbá teheti mindenki életét, hiszen hozzájárulhat ahhoz, hogy felszabadítsa és kiteljesítse az emberi képességeket, kreativitást.</a:t>
            </a:r>
            <a:r>
              <a:rPr lang="hu-HU" dirty="0"/>
              <a:t> </a:t>
            </a:r>
          </a:p>
          <a:p>
            <a:r>
              <a:rPr lang="hu-HU" dirty="0"/>
              <a:t>A mesterséges intelligencia éppen hogy humánusabbá, emberségesebbé teheti a társadalmat. </a:t>
            </a:r>
          </a:p>
          <a:p>
            <a:r>
              <a:rPr lang="hu-HU" dirty="0"/>
              <a:t>A legfőbb kérdés ezért aztán nem is az, hogy mire képesek a számítógépek (gyakorlatilag mindenre), hanem az, hogy mindezeket a korlátlan képességeket miként lehet az emberiség javára fordítani. </a:t>
            </a:r>
          </a:p>
          <a:p>
            <a:r>
              <a:rPr lang="hu-HU" b="1" dirty="0"/>
              <a:t>A másik fontos alapfeltétel, hogy etikusan közelítsük meg a mesterséges intelligenciát.</a:t>
            </a:r>
            <a:endParaRPr lang="hu-HU" dirty="0"/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52833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8FD9E5-9F05-48D3-94F3-15C8394A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Magyarország MI koalíció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D7B217-DA17-4159-A585-27381B345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Elengedhetetlen, hogy minden érintett – állam, magánszféra, kutatók, jogászok – együttműködése és </a:t>
            </a:r>
            <a:r>
              <a:rPr lang="hu-HU" dirty="0" err="1"/>
              <a:t>párbeszéde</a:t>
            </a:r>
            <a:r>
              <a:rPr lang="hu-HU" dirty="0"/>
              <a:t> alakítsa az MI-</a:t>
            </a:r>
            <a:r>
              <a:rPr lang="hu-HU" dirty="0" err="1"/>
              <a:t>ről</a:t>
            </a:r>
            <a:r>
              <a:rPr lang="hu-HU" dirty="0"/>
              <a:t> való gondolkodást, a jövőbeni használat mikéntjét.</a:t>
            </a:r>
          </a:p>
          <a:p>
            <a:r>
              <a:rPr lang="hu-HU" dirty="0"/>
              <a:t>2018 október 9-én megalakult Magyarországon az MI koalíció.</a:t>
            </a:r>
          </a:p>
          <a:p>
            <a:r>
              <a:rPr lang="hu-HU" dirty="0"/>
              <a:t>„Az MI Koalíció alapítóinak szándéka, hogy közösen határozzák meg a mesterséges intelligencia hazai fejlesztésének irányait és kereteit, állandó szakmai és együttműködési fórumot biztosítva az MI-fejlesztők, az MI felhasználói oldalát képviselő piaci és állami szereplők, illetve az akadémiai szféra, a szakmai szervezetek és az állami intézmények között.”</a:t>
            </a:r>
          </a:p>
          <a:p>
            <a:r>
              <a:rPr lang="hu-HU" dirty="0">
                <a:hlinkClick r:id="rId2"/>
              </a:rPr>
              <a:t>https://digitalisjoletprogram.hu/hu/tartalom/mesterseges-intelligencia-koalicio</a:t>
            </a:r>
            <a:r>
              <a:rPr lang="hu-HU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563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B2753E-2CE3-498F-93F0-77C66C728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MI etika alapelvek a Microsoft szerint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E761342-3D22-4345-9D09-8E66AD2C0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Minden mesterséges intelligencia megoldás legyen: </a:t>
            </a:r>
          </a:p>
          <a:p>
            <a:r>
              <a:rPr lang="hu-HU" dirty="0"/>
              <a:t>társadalmilag igazságos </a:t>
            </a:r>
          </a:p>
          <a:p>
            <a:r>
              <a:rPr lang="hu-HU" dirty="0"/>
              <a:t>megbízható </a:t>
            </a:r>
          </a:p>
          <a:p>
            <a:r>
              <a:rPr lang="hu-HU" dirty="0"/>
              <a:t>biztonságos </a:t>
            </a:r>
          </a:p>
          <a:p>
            <a:r>
              <a:rPr lang="hu-HU" dirty="0"/>
              <a:t>befogadó </a:t>
            </a:r>
          </a:p>
          <a:p>
            <a:r>
              <a:rPr lang="hu-HU" dirty="0"/>
              <a:t>átlátható és</a:t>
            </a:r>
          </a:p>
          <a:p>
            <a:r>
              <a:rPr lang="hu-HU" dirty="0"/>
              <a:t>felelős.</a:t>
            </a:r>
          </a:p>
          <a:p>
            <a:endParaRPr lang="hu-HU" dirty="0"/>
          </a:p>
        </p:txBody>
      </p:sp>
      <p:pic>
        <p:nvPicPr>
          <p:cNvPr id="1026" name="Picture 2" descr="data:image/jpeg;base64,/9j/4AAQSkZJRgABAQAAAQABAAD/2wCEAAkGBxITEhUSEhIVFRUWEhUWFxgVFRcWGBkVFRUWGBUVFRgYICggGB4lGxYVITEhJykrLi4uFx8zODMsNygtLi0BCgoKDg0OGxAQGy0mICYvLS0uLS0tLS0vLS8tKy0tLS0vLS0wLS0tLS0tLS0tLS0tLS0tLS0tLS0tLS0tLS0tLf/AABEIAKgBLAMBEQACEQEDEQH/xAAbAAEAAgMBAQAAAAAAAAAAAAAABQYDBAcCAf/EAEMQAAIBAgMFBQUGAggGAwAAAAECAAMRBBIhBQYxQVETImFxgTKRobHBBxQjUnLRQrIkNGKCkqLC4RUWM2OD8CVDc//EABsBAQACAwEBAAAAAAAAAAAAAAAEBQECBgMH/8QAOBEAAgEDAgMFBgUDBAMAAAAAAAECAwQREiEFMUETIlFhcTIzgaGxwRQjkdHwJGLhBhU0QkRy8f/aAAwDAQACEQMRAD8A+y6OOEAQBAEAQBAEAQBAEAQBAEAQBAEAQBAEAQBAEAQBAEAQBAEAQBAEAQBAEAQBAEAQBAEAQBAEAQBAEAQBMgTAEAQBAEAQBAEAQBMgWgCYAgCAIAgCAIAgCAIAmQIAtMAWmQJgCAIAgCAIBixRsjkfkb5GYlyZvT9teqOVYPaldcjpiKjVO0y9mSzXFlsTc2IJJFvCVUaklunudNOjTeU4rGOZYd98bWNZaVJ2Xs6LVHyuV6k3seQA9897mctWF0IXD6UFScpLmzBtfatRtn4d1qOGzlGIYgkqGGpHHgD6zE5t0ovJtRoRVzNNLxNnE4up9/wy9o+U0qJK5jYkqb3F9bzeUn2sUn0RpGnD8NNtLm/qRGBxlR8VbE4mrSftV072X2tUPeGQcANCOs8Yybn3m0SalOEaX5cU1gyY+sz42tTbE1aQ7VlXLmYXLWC2DCwmZybqNZMU4qNCMlBN4Xh4HSEWwAvewAv1tzlklhHOt5eT1BgQBAEAQBAMWLpF0dAxUsjKGHFSQRmHiOMxJZTRvTlpmpNZwc/2bs+s2NbDnFVPw+9mu3eyldMubTj1Mr4Qk6mjPIvatanGgquhbmsu3mp/e0Z6pZyVpkMTlIdup006TVVWtSfU9fwyl2ckltz89j1j3q/ccPiO3qXzPTIzNr36jBib+FpmWezjLJrT0dvOnpXR/JGTb9ath/uoWtUYilnuS2pLlrEX1428hM1HKGnDMW6hW15iuePkeqO13q1MW6u4U4VmUZm7p/D4C+ljcQqjk5PyMSoxpxpxwvaX3MOwsTVxNShh+1dVTOznOwZu8WIve50ygdNTNablOSjk3uI06MJVNO/odMlmc2IAgCAIAgCAUDfTHVWxDJSdlFGiGYKxXiRc6cfaWV9zJueF0L7h9KCoqUlzfgbG2d4KgwFBkYh6oysw4/hizWPIk21m06z7JY6mlC1h+JnqWy5fE3cHutWFN1bGPd1ThmIUhgx4trwtfTiZvG3nj2jxnf09axBbPyIvcfD1alVqjV3IpNYqSxDZgw5nTh0M0t4ylLOeRI4hOEKelR3l8i/ScUQgCAIAgCAeK6ZlZeqke8WmGsrBtB6ZJkButu2MOpNVabVM5KstzZcoFgWAsb3988KFDRvLmTry9dV4g2ljkYKm6fa4itWxBVlf2ArNccAC2g4AcNeM1dvqk5SN1fqnSjCnzXM1aG51U4Z6D1EB7UVKZXMRfKVYMCBYEW4TRW0tOls9ZcRpqqpxT5YZk2RutXFda2IrKxpgBcpJOgIXUgWAmYW89WZMxWv6TpuFOPM1v+T8TUqJ29dXpodDqXK3vbUfMm01/DTcu8zf/caMYPRF5+RnxO7eMGIq16FaknaMxFy17E3se4RNnQqKTlFmsL6g6ShOL2/niW+mDYXNzYXPU21MmLkVDxl4PUGBAEAQBAEAQCAwGw6iY6riSyFHUgAE5tcvHS3I854QpNVXMn1bmEraNJZyjRw+6jgYoM1MmsDkOpynMxubjTiOE81bPEuW57y4hHMMZ25/oa+L3SxLUKVAVaeVMxYHNYuWYhh3b+y1ph283FRzyNoX9FVJTw8vH6YNtd267Phnq1Kb9iLPx1XOSAO7r3SBrabdhJuOXyNPx1KKmoJrPL9DBhNznptiMtRMtSk9NL5rjMykZtOQFtLzCtmtXmbT4jCahlPKabMabl1FFFqdVEqoxzMM1iMxKkaakXtY8fSaq1ksNPc2/wByg3JSTafIug8ZNKd+R9gwIAgCAIAgFU/5QFSpXqYhgxqEmnlLDJe9ieF7DLprwkX8NltyLT/cNEYRp9OZjpboucKcPUqLmWqXpstyBcAFWuBoZhWz0aWzZ8Qgq2uKeGsM3929l4ukxNeuHTJlVQWaxBFjdgLaXHrPSlTqR9pnjd3FCovy44ec5Pu6uw6mG7XOyNnYEZb8Bm43A6xQpOGcmL26hX06c7E/PcgCAIAgHwm2pgylnkRdHePCtU7Jay5uA45SegbgTPJV4N4ySZWVZQ1uJKz1IogCAIAgCAIAgCAIBjxFZUVnc2VQST0AmJSUVlm0IOclGPNlC2hv5VLEUEVV5Fhmbz42HlrIM7uT9ku6XC6aXfeX8jQp76YwG5dT4GmtvhYzz/E1PE9nw63a5fMsexN9kqEJXUU2PBge4T431X4jxkindJvEiDccMlFaqbz5dS2yWVQgCAIAgCAIAgCAYMbjKdJC9RgqjmfkBzPhNZTUVlnpSpTqS0wWSmbT3+NyKFMW/NU+ijh6mRJ3b/6otqXC1zqP4IjE33xYOppnwKafCxnn+KqEh8NoeD/Usmw99KVUhKq9k50BvdCfP+H19896d0pbS2IFxw2UFqg8r5lpkorBAEAQBAEAQBANfHYxKKGpUbKq/wDoA6mazmorLPSlSlVkoxOZbw7zVcSSoJSlfRAePi55nw4D4ytq1pTfkdFbWcKK8X4/sQU8SWTuF3mxa5PxGKUytxYagHgzWubjTUz2VeaxuRZWdGWXp3Z1KjVDKGU3VgCD1BFxLNPKyc1KLjJxfQy0qZZgqi5YgAdSTYCZbSWWYjFyeEW+nuDUK3NdQ1uAUkX6Zr/SQ3eLOyLZcKljeW/oVbaGCejUanUFmU+h6EeBElQmpLKKyrTlTk4y5mvNjzEAQBAEA5hvft561V6auRSU5coOjFTqzddRp5CVleq5Sa6HSWdrGlBSa7zIRsT+UWAIt6dfEzwJp5GIPID/AGHAekA8PVJABtpAL79n+2S6nDublFzIT+S9ivpcW8D4Sda1c91lJxO3Sfax68/3LlJhUiAIAgCAIAgCAVTE7Cq7UxdajTqrTXDItswJBZuPDgeI5+zKm8r6ZbnTcMt0qKa5vc0sR9lG0F4di/6alv5gJEVxAsOxkYE+y/aROtNB4mqv0mfxFPxHYzPW3Ps5r4TCVMTWrU7oUGRAzXzOF9o2txvwMQrxnLCMSpuKyyf3L2ia2GXMbtTJQk8wACpPoR7pc209UN+hzHEKSp1tuT3J6e5BEAQBAEAQBAKD9pWIOelTubBC1uVybX9w+Mg3b3SLzhUEoSl5lLkMtSw7m7qVcfVyrdaSkdpUtoo6Dqx5CedSooLLNoRcmdl3j3bT/hdXB4dMoWldFHEvTYVNTzZitifGQ6dR9plkmcO7hHOtwNtBk+7Oe+tzTv8AxJxKjxGunTyl/a1M9xnM8Stmn2seXUvWzcR2dWnUPBKisfIEEyTUjqi0V1GeipGXgzrr1rakjLqTfSwHMnpKnB0zm089DmG9W0kxGIaonshQoPXLfvfGWdCDhDDOevK0atVyjy5ERPUiiAIAgGrtXEGnRq1BxWm7DzCm3xmtR4i2e1vDXVjHzOVbt7JbFVxQQEs1OsVA5slF3QerKo9ZTN43Z1iWSPqUmXRgQfHzIPxBHpMmD7VostiwIDC6nkR1B563HmDAMcAlt1MRkxdE9Xy/4wV+s9aLxURGu46qEl5fTc65LU5cQBAEAQBAEACZBrfZLgDmxmLJP4mIemBy7rZy3vcD3zmr2WZYO2tI4pr0R0a0gko0NobZw9Eha1amjHUBmF7dbcbeM3jTlLkjDklzI7erZKbQwbUqdX2hnRkYFWddVDEcVvx/2m9KTpy3NZrUjl32ak5a6nkye+zA/KdBZ8mczxbnH4l0kwqBAEAQBAEAQCkfaVktS0OcE68shHA+Nxp5GQbvGxdcK1Yl4EVsDdOpVo/eqgbsA4QCnZqtRy2XIi6214sR5AyvlUSeOpdRi3uds3Sw706HZnCphUUdxFfO2vFqmnHhzJPO0g1GnLOckmC28DVpUTQxCGrtKo7sT+CVU5wQeFNLkAcb25ec2bUo7RMYw+ZEYLchaeOxldWKoyq1JR7N6mY1Aw6BlNumbwku3utDj+jIV5adrTks+aMlC2Zc3s3F/K+svpZw8HJU9OpauRY9vbczUhSp1Lhj3uPsjW2uupt7pDt6MlLMkW1/dQlDRTfPmVmTinEwBAEAQDU2vQNShVQcWpOB5lTb4zSoswaPa3lpqxl5lW+yGlkrYjFsLrh8M+gNiXf2VB5XCsL+IlHWfdOwpc8nSNpbmYVaqpXSjVrVBmqIuHREtxfs6iWqBgCTmYnNaxsTpl05KGrJqppyxgx47cvZ+YYbsuxp1LgFVNVs+hYqapK0rDLqvebQfw64pKU03k2qOMXhIp+8n2ZUaINKnUqHEfeqVADQoy1QGFUrbMtkJJF9MjHhM68PDMacrKNHe/dOhgcdgaeHZ2LlGfOQTdag7+gFr2OnhN7eTnJep43cVCnL0f0LdLw5ATAEAQBAEAQD1SpliFUXJ4CaznGC1SeEbwpyqSUYrLG5GdMNiMKgK1vveKUE6dmO4RVa4OnfWwsb3HK5HOXGO01dDtLfKpJPmTWyNk/dcrP+IzEB65dyxZtAXVie6SQNDpcac54zk57I9Yx07szYrEYXEL3Bh8QGvc5kZFy2uzuL5bZlFhrqPEjEVKL32Nm00auw9jfcXdgb0qrIAFZiKbcASG4gkgZr3Gl9LkbTnr9UaxhpKtufsJzU2g4sFGNrIt797IzXA9/GWdC7hSxF9cFRfWU7jvRa2z8SRluc0IAgCAIAgCAfcPsPC4mqBiaefuMFBZgLm3JSNbX1kDiCkqeuPT6Fvweou1dOXJrb1JrdLYbYSlVwwJyCszUX4nJUVSL8synMPQHnKOpU1NSOmhHCwS2zcG1NSHrPWYkks9h5AKoAA9J5yll7I3SwZlpqGvYXtxsL2PK/HlMZ2GDV2vtFaYy2JZlNre7WTLO0lWeronuV1/fQt46HzaePoVKdKcgJgCAIAgCAIAgENuXTGE2o9BwOwxinJcXXtFOdVPLQ5gB4rKa8ouLOq4fcqrBePJnYquJcrl6C3AXt0vIXaSxgs1TinkUK5Xh8QDr114GYjNx5CUFLmRe29qUMLTbE4ghVzLmbLdizd0cBcmxI8r8oWZMPEUcrp4n/AIhj3x9iKNMdlQDCxIAILf5mPm3hLayoY7z6FDxW5WOzXN/Qn5YlAIAgCAIAgCAbuxqoWshPMke8WEiX0HOhJIn8NqKFzFv0/UlqGzEw9epiFDsK9u11LkMpORgOOWxK2F7ALYAAznXLVHT4HX40vJ5xGEpOKiJnqHEECoSzlQh0YC/dXu3AC6636mZy1jPQbMy7Q2VRLFnoq9N6a06gy5rCmSaRyjkMzC41Hd5C4Rm8czLijxUw6PQ+6UcxQoKdxeyUuB75/iC6Aam9r6XMxlp6mY5rCMpw9PC4dkp3t3yMzFmL1GJJZjqxzMTcz3toutWj/ORFvaio28n5YXqyrzpzixMAQBAEAQBAPqMQQRoQbjzmJJSWGbRk4yTRFbP+1RhVp08VQVUzNTqVqbMQWUgdoikeyDxGpsdOFjzk7VLODtYV84ydExWOYItSjROIU6/h1UUlTwZcwysPUesjRjHOJ7Eh56HjZ2Oqvc1MJ93SxN3rq7k/pRcqi3MsfLnNpxgl3d2YWrO5U8TjxiKr10a9MgInCxFNnHaKRyYk+gEveH0XTpZfU5bi1dVK2ldD5JxVCAIAgCAIAgCAYcVhlqCzDgQykaMrKbqynkQec1nCM1hnrSrTpS1Qe5dtlbVFZMpbLUA14XNv4lBFj5SjubWVJ5XI6qxv4XEcPaXh+xssgXv1KrEDUZ8qqD1soFz538JGhCU3iKJtSpGnHVJ4RQ99aAx7U1Z2FGm+bINM5ta5PL6DoSZb0LFRWZPc5644w5NqC26fuKNJVUKoCqBYAaAAchJ6SSwimlJyeXzPcyaiAIAgCAIAgCAS+ztsuHAqNdSLctOh8ZW3PD4ODdJYfMubLitRVEqzzF7ehYa9Smql6lRKaixz1HCKOnebTnKOMHJ4Omcklki8RvRgUIUYpKzk2VMPeu7HoMgy+8geM9fw8lu2a688kSeIxIRC7aADgbXv+XTS/KaUqLqT0RNa9eNGm5y6fzBUMXjalT2muLkgchedNRt6dJd1HG17qrXffefI157EYQBAEAQBAEAQCG21u5SxJzOWBsqgj+FQSTlHC5vxM8alCM3km0L6dFYSz+5N7kbMNEjD4eq1rsxDtcWvc5V4A+Q1lbcu0hFp7y8i0oSv6slJd2Pn/ksG16q1qeIoqynsQDWUg2KFc2Xobjl4ESus61OE1KotsfMsr6FapT00Hh/p8ytUVUCyAADgALAek6anOE45g1jyOSrU6kJ4qpp+Z7m54iAIBlw+HZyFUEk+7zv0nnUqwpxzJntSoVKslGCPWMoqjZVfNYd4jhm5gdeUxRqSnHVJY8PQ2uKUKU9MZZ8fDPkYJ6kcQBAPhMGUs7I3txcfTr16hpXZaaWLj2M7EWVT/EbAnTTh1lVf14yioI6DhNnOnN1J7bG/v/tbD0qBVq1JcQENalTckF1Q2dbjRSy5gt+JGgOsj2k5U3qROvqEK8VF9CibF3toYghTenUOmVuBPRW4H1sZbU7iM9uTOfr2FSksrdfzoT89yAIAgCAIAgCAIAgCAS2y9r5BkqC6cOth0tzErbuw7R66ez+pc2HFXRXZ1d49H1RNMlGipqimq6alEAJvw4DxlLTpyqT7Nczoa1eNKm6kuSK3tHaDVWudFHBeniepnR21rChHbn4nI3l7O5ll7Lov51NOSSGIAgCAIAgCAIAgGtiKvIev7Sj4je5fZQfq/sdPwjhuldvVW/RP6mfYWK7LEUn5BwD+lu63wJlMjoJrMWTm0dpfi7UpdFwoHjmUK3zE9pbRRFpLvFWViNRMUa0qUtUGetxbU68HCa/x6G7TcEXnVW9xGvDXE4e7tZ21Rwl8H4o9T2IpsbOoh6qoeZudeQ1Mi3dzGjB779CdY2c7iotu7ndltxLoqEMQq2t6W4ATn6UasqicU2zqq8qMKTUmksYKVOrOHEwBAEAjt4q+TC1mvb8JgPNhlHxM86zxBkm0hqrxXmQv2Z7+08HTehWop2YWpVLqxFRmIAVLG4Yk5VHCw15G9NKCk8nVxnhYKRt/a9TF4ipiats1Rr2HBRwVF8FUADym5oeNi/1ij/8AtT/nE3p+0vU8q/upej+h2WW5yYgCAbWzcL2jhSQOdibXtyB6yPdVnSp6kS7K3Veqot/bPkiXq7urm7tQhehW5HreVseLNRw45ZcT4HFybjPC8MZNevu849hg3gdD9Z7UuKQltJNEatwWpFZhJP5fuRNakykqwII4gyzTTWUU8oSg9MlhniZNRANjDYNnGYCyg2zcr9B1nlVrRpolW1pOu9tl4lk2fsujQQV6y58tmbN7KpcZmtzst29JCncylsti4o8PpU93u/M2qe9eBati6SLneiLKpIy1mY5ClL/yMqet+EhxpRjLUiwlJyWl8jTxW7SEAhsrWGbKO5m5lQTcC/K8nQupLZ7lXV4ZTk8xePoQG0MA9JrMLjkwGhkynVU1lFTcW06MsS5eJqT0I4gEnsrZDVRmJype1+Z8pFubl0l3VlljZWDr96TxEnMNs2kq91VP9ogMZR1rurKXfbXlyOho2NvCHcSfm8M0NobLpKc7uFW3sooUk+Gp19JNtryrJaIRy/FvJX3fD6EH2lSeF4JYz/PQr5lyc8xBgw16ttBxlZxG87NdnDm/l/ku+E8P7aXa1PZXLzf7I8LR0JPG0i0uH6aEp1OeNvIm3HFXK6hTpPuprPn/AIMEpzocGquNd8ViGP8A9gXN/dKFT8PjPebWhEanHFRm9h1ufSSuG0Y1ZyjJdPuQOM150aUJQeHq+zPuqHw+czipYVv7X81+5j8rilv4SXyf7MyVMR0k244msKNHdsrrTgss6rjaK6eP7I+0EIOYk35aza1sXnta+8v5zNb7ikdPYW20fFdfTyM0tSiEwBAEAQCv791LYNx+ZkH+YH6GR7l/lk/hqzXT8EzlsrTohAJqnguyxGE/tihUPm7/ALAT1UdMo/AjSnrpz8sr5HWJbHLiYAgCDKeDbTadYCwqN62PxIkaVnQk8uJLjxC5isKb+T+p7w21aquHLFuoJ0sePlMu1pacKKRmF/WjUU5Sb8mT2MwtPFUw6HvW0PzVpGpzlRlplyLStRp3dPXDn4/ZlWrUypKsLEGxEsE01lFBOEoS0y5kxsrYZaz1bheS8CfPoPjItW5S2iWdpw5z71Tl4dSR2lUQZaSkC2uUchy8uMhtSa1Mt4zpp9nHmuhu7MekVyC9yLFWN7342HCaHqVPdjco4fH1KjC9KkL0CeZqXAv4ouYHzBgwXeraDJpviaTMaLEE2F1PO44a8Z6KE0lNHg6tKcnSk1nwZEbR3f4tR/wk/wAp/eSaV10mV1zwz/tS/QjdnbMapUysCoX27ixHh5mSKtZQjlfAg21pKrU0tYS5kztvHikgpU9GItp/Cv7mRbek5vXIsr65VGHZU+f0RWqVZl9lmXyJHyk2VOEvaSZTQqzh7EmvRnx3JNyST1JufjMxiorEVg1lOUnmTy/M8zJqIBrVaRBzDXnKK8tKlOp28N98+h09hf0a1FW1TZ4x4Z+PiZEqgjxk2jeQuKbXJ4e3w6Fdc8OqWlWMlvHKw/j1NSc0dmY1ogMzcyAPdf8Af4TOdsGFHfJtYXifKWvB/eS9PuUP+oH+TBef2Nh0BFjLqvQhWhpkc7bXM7eopw/+nilRA8ZHtbCnQeeb8SXe8Uq3K08o+C6mWTSsEAQBAEAQDziMHha1KpSxd1plQ3aKbGmUucw48vAyJeQnKGY9Cz4ZWhCq1Nc9kyt7y4bd+nhXXDv2mIFPLTYNVYl73zPwTqPdpKuPaZ35HRy0Y2OZz1PIsu5mxhiKnaGrbsnRstrkgG62PIXFpIoU9bznkQb647GGEueTpssjnBAEAQBAEA3Nl7Qai1xqp9odfEeM8qtJVF5kq1uZUJZ6dUWm1FwtchTYaMeQ8fL4SvzUj3C+xRmlWePUiNp7fJutLQc25/3ennJVK2xvIrbniTfdpfr+xD4apZwSeJ19es9q0MwaRDtKuiupP+ZJiVR05IYXabDuvdh15j94BILUBGYHTr5cY5mG8LJRsXWzuz/mYn05fC0uYx0xSOTqVHObl4s38BtupT0bvr48R5H954VLaMt1syXb8QqU9pbol6u36WQlSS1tFII18TwkdWs878ixnxKioNx5+BV61UsxZjck3Jk9JJYRQzm5ycpc2eJk1EAQBAEA2tkbNFWrcjur3m8eg9/ylLxGhTp4qR2bOj4RdVauaU94pden88yFAlIdKhBkz4TifKXHB13pvyRz3+oH3Ka839DZl6cuIAgCAIAgCAIBEb1YarUwzpStc+1c27g1IHjoPjPKvFuDSJljOEKycvh6nJJVHSiAWr7P6NYVw6oxplWV24KNLjU8TcLoOslWqlqylsV3EZU3S0t780dIlgc+IAgCAIAgCAL8oM5EGBAJwez10+kpZ9cHYQ5LIbh+00ktsGy5klibjCtbjkPuJ1+BMkUN6iIt42qEseBUZanLiAIAgCAIAgCAIBO7BqUlDNnynLZlYixsbhhz9JUcQhVnJQ05XRr7l/wqdCnFz1YeN0+uOqObbaqH7xWa5GaqzceTG4+Bms4aXpZOo1NcFKPU1O1b8x95muleB7an4k3uwDaoeV1HqL3+Yk+zWzKPi0syiuu5OSYVAgCAIAgCAIAgHit7LfpPymJeyzen7a9UcRRSSAOJNh6ymSyda3jc2MfgalF+zqrlYAG1wdDw1BIm0ouLwzWnUjUjqi8o6VuKP6Gniz3/AMZH0Esbb3ZQcSf57+BPz3IAgCAIAgCAIAgCZB9UXIHjNZPCbN4LVJLzJxhKSe65HXoN6+kSXIInDRvSydadvetp6QeJJnlVjqhKPiijCXByQgCAIAgCAIAgCAIBUtqi9dx1YD4CVdVZqteZ01q8W0X5G9tnZlOmmZAQcwB1J0IPXxtPa4oRhHKIljeVKtTTN9DPuz/02/X/AKRPS09hkfivvV6fcmJKKwQBAEAQBAEAQD4Vvp1098Mynh5OM7NpHt6aka9qg/zgSnh7SOsqvEG/Jk/9otG2KVuTUl94LA/Se92sTIXC5Zo48GWncb+pU/Op/O0lW3u0VvEffv4E/PcgiAIAgCAIAgCAIB6RwCCeAN/dNKmdLwe1u0qsW/FGzQ2/hm4VQP1XX5ym1I690ZrobTY+llLCopABJswOgFzbWZya6JeBK1t5cKpVRVVmYAhU7xta4vbRdOtptBapKKNKrdKDqSWyKvVYFiRwLEjyJ0lwuW5yMmnJtHmZNRAEAQBAEAQBAEArFZL4u3/dX4WP0lc1mvjzOhhLTZZ/tJnbaXov4WPuYGS7hZpsqrCWmvE1N2fYf9Y+U87T2H6kjivvI+n3JmSirEAQBAEAQBAEAQDmGEwltphDyxRb0Vi4+AErIx/Ox5nSVKn9Jq/tJr7SsP3aNTozIf7wBH8pnveR5Mh8Jn7UPiTe5iWwdLxDH3u09rf3aId+815fzoTU9iGIAgCAIAgCAIAgC0GctbopNVQGIHAMR6Azn5LDaPoNOWYJvwR6fDuBcowA5lSJlwkt2jEa9OTwpLPqbmwB+MP0sfh/vJFnjtSu4y2rV+qLRLc48QBAEAQBAEA+qhPCDZRb5DKYMYYtAwyv4ekTjCbGwZjw6Lb5kSBHe4LurtYr4fUmsbTvTcdUYfCTKizBoqrduNWMvNETuwe6/wCofKR7T2WT+Krvx9CbksqRAEAQBAEAQBAEAoeg21/e+eH/AN5A/wDILvnw/wCH3Jrf1AcGx/K6Eed7fUz3ul3CJw14r48mbG51XNg6PgGX3Mwm1u800ed/HFxL+dCansQxAEAQBAEAQBAEATIKZlzVLdalve0ocZqY8/ud9KWihq8I/YtO1VvRcf2Sfdr9Jb3KzSkjjuGz03UH5/Ugtg/9Yfpb5Sus/e/BnR8Z/wCK/VFnluceIAgCAIAgCAZKNYrwhrJ6QnpPhqGYwY1s+B4wNZCYGofvdThwb/SJDpr89ltcSas4/AmajXBHUGS2tiqU90Qe6/B/NfkZFs+TLLivtR+JOSYVIgCAIAgCAIAgCAUbEUiNsr4lW9BRt9JBa/qP54F3Fr8A/j9Swb4Uc2DrDoob/CysfgDJFws02QLCWm4iYNxP6mn6n/mM1tvdm/Evfv4FgkggCAIAgCAIAgCAIAEAqezlvXX9ZPuufpKWgs1l6na38tNnL0x+paayXVh1Uj3iXE1mLRx9CWmpGXg19Ss7BP4y+R+UqbP3vwOs4z/xX6r6lplwccIAgCAIAgCAIAgCAQuzR/Sqx8D/ADL+0iUvfSLW6f8ASUyaktlUQu7osao6MP8AVIlr/wBi14m/Y9CaksqhAEAQBAEAQBAEAquMT/5eif8AsE+tqo+UiyX9Qi0g/wChl6/dFh2lSz0aifmpuvvUiSJrMWiBQlpqxfmiH3DP9DTwZ/5ifrPK292SuJe/foiwyQQBMAQBAEAQBAEAQBBlcys7AW9a/RWPyH1lVZrNX9TreMyxa48WizS2ORKxslcuJy9C49wP7Sotlivj1Ov4k9djq/8AV/Qs8tjkBAEAQBAEAQD/2Q==">
            <a:extLst>
              <a:ext uri="{FF2B5EF4-FFF2-40B4-BE49-F238E27FC236}">
                <a16:creationId xmlns:a16="http://schemas.microsoft.com/office/drawing/2014/main" id="{7A9A16AA-752C-4732-8D6A-E51D9033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166" y="1883977"/>
            <a:ext cx="6532859" cy="36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0198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3" id="{6EFBBBA6-D918-6643-9690-A16DF43978CD}" vid="{7D925495-A1F2-334E-BCE2-B8E8FC3C275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8B0AB9FCF381429FB2350922936550" ma:contentTypeVersion="5" ma:contentTypeDescription="Create a new document." ma:contentTypeScope="" ma:versionID="589e65b809d9402ab8dceca0230ce288">
  <xsd:schema xmlns:xsd="http://www.w3.org/2001/XMLSchema" xmlns:xs="http://www.w3.org/2001/XMLSchema" xmlns:p="http://schemas.microsoft.com/office/2006/metadata/properties" xmlns:ns2="740ca137-556d-4ba7-9f00-9f05a5f8f8be" xmlns:ns3="9d5173b9-cce4-49bf-87fc-5ad4908b0ccf" targetNamespace="http://schemas.microsoft.com/office/2006/metadata/properties" ma:root="true" ma:fieldsID="927fbe94633d396d0a875b9787c405b2" ns2:_="" ns3:_="">
    <xsd:import namespace="740ca137-556d-4ba7-9f00-9f05a5f8f8be"/>
    <xsd:import namespace="9d5173b9-cce4-49bf-87fc-5ad4908b0cc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ca137-556d-4ba7-9f00-9f05a5f8f8b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5173b9-cce4-49bf-87fc-5ad4908b0c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14F066-4366-4B85-935A-7C5D6FE0786A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740ca137-556d-4ba7-9f00-9f05a5f8f8be"/>
    <ds:schemaRef ds:uri="http://purl.org/dc/dcmitype/"/>
    <ds:schemaRef ds:uri="http://schemas.microsoft.com/office/infopath/2007/PartnerControls"/>
    <ds:schemaRef ds:uri="9d5173b9-cce4-49bf-87fc-5ad4908b0ccf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9509FC8-CF49-4469-B691-AB928BF2A94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01FE4C-121F-4B4A-BDD7-010B08DC73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ca137-556d-4ba7-9f00-9f05a5f8f8be"/>
    <ds:schemaRef ds:uri="9d5173b9-cce4-49bf-87fc-5ad4908b0c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Telekom01</Template>
  <TotalTime>4858</TotalTime>
  <Words>1953</Words>
  <Application>Microsoft Macintosh PowerPoint</Application>
  <PresentationFormat>Widescreen</PresentationFormat>
  <Paragraphs>155</Paragraphs>
  <Slides>45</Slides>
  <Notes>14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Segoe UI</vt:lpstr>
      <vt:lpstr>Segoe UI Semibold</vt:lpstr>
      <vt:lpstr>Titillium</vt:lpstr>
      <vt:lpstr>Thème Office</vt:lpstr>
      <vt:lpstr>Office Theme</vt:lpstr>
      <vt:lpstr>Mesterséges Intelligencia</vt:lpstr>
      <vt:lpstr>MI etika</vt:lpstr>
      <vt:lpstr>Mi lehet a jövő?</vt:lpstr>
      <vt:lpstr>Az MI jövője</vt:lpstr>
      <vt:lpstr>Szingularitás</vt:lpstr>
      <vt:lpstr>Etika</vt:lpstr>
      <vt:lpstr>MI etika alapelvek</vt:lpstr>
      <vt:lpstr>Magyarország MI koalíció</vt:lpstr>
      <vt:lpstr>MI etika alapelvek a Microsoft szerint</vt:lpstr>
      <vt:lpstr>További etikai megfontolások</vt:lpstr>
      <vt:lpstr>Moral Machine</vt:lpstr>
      <vt:lpstr>És az eredmények</vt:lpstr>
      <vt:lpstr>De a valódi kérdést nem oldottuk meg.</vt:lpstr>
      <vt:lpstr>Megszemélyesítés</vt:lpstr>
      <vt:lpstr>Isaac Asimov robotika törvényei</vt:lpstr>
      <vt:lpstr>Mert nem működnek</vt:lpstr>
      <vt:lpstr>MI etika összefoglaló</vt:lpstr>
      <vt:lpstr>Mi lehet a jövő?</vt:lpstr>
      <vt:lpstr>Szingularitás 2.</vt:lpstr>
      <vt:lpstr>Artificial General Intelligence?</vt:lpstr>
      <vt:lpstr>PowerPoint Presentation</vt:lpstr>
      <vt:lpstr>De tegyük fel, hogy lesz</vt:lpstr>
      <vt:lpstr>Szingularitás?</vt:lpstr>
      <vt:lpstr>Miért lenne valójában veszélyes egy AGI?</vt:lpstr>
      <vt:lpstr>PowerPoint Presentation</vt:lpstr>
      <vt:lpstr>PowerPoint Presentation</vt:lpstr>
      <vt:lpstr>A kitűzött célokat kiskapukon keresztül is el lehet érni.</vt:lpstr>
      <vt:lpstr>Fura exploitok, kerülőmegoldások</vt:lpstr>
      <vt:lpstr>PowerPoint Presentation</vt:lpstr>
      <vt:lpstr>Az MI jövője</vt:lpstr>
      <vt:lpstr>Hogyan tovább</vt:lpstr>
      <vt:lpstr>PowerPoint Presentation</vt:lpstr>
      <vt:lpstr>Azure Notebooks térningek, minták</vt:lpstr>
      <vt:lpstr>edX Microsoft Professional Program in AI</vt:lpstr>
      <vt:lpstr>Azure AI Gallery</vt:lpstr>
      <vt:lpstr>Microsoft AI School</vt:lpstr>
      <vt:lpstr>PowerPoint Presentation</vt:lpstr>
      <vt:lpstr>Videóanyagok mélyebb ismeretek elsajátításához</vt:lpstr>
      <vt:lpstr>Introduction to Deep Learning</vt:lpstr>
      <vt:lpstr>Neural Networks and Machine Learning (Coursera)</vt:lpstr>
      <vt:lpstr>Convolutional Neural Networks for Visual Recognition</vt:lpstr>
      <vt:lpstr>MIT Open Courseware – Artificial Intelligence</vt:lpstr>
      <vt:lpstr>Convolutional Neural Networks (CNNs / ConvNets)</vt:lpstr>
      <vt:lpstr>Deep Learning basics with Python, TensorFlow and Keras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Adam Tarcsi;Pál Tamás;Nagyfi Richárd</dc:creator>
  <cp:lastModifiedBy>Tarcsi Ádám</cp:lastModifiedBy>
  <cp:revision>358</cp:revision>
  <cp:lastPrinted>2018-02-08T09:25:59Z</cp:lastPrinted>
  <dcterms:created xsi:type="dcterms:W3CDTF">2018-02-01T14:05:08Z</dcterms:created>
  <dcterms:modified xsi:type="dcterms:W3CDTF">2020-07-05T08:41:22Z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0x010100BE8B0AB9FCF381429FB2350922936550</vt:lpwstr>
  </property>
</Properties>
</file>